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937" r:id="rId1"/>
  </p:sldMasterIdLst>
  <p:notesMasterIdLst>
    <p:notesMasterId r:id="rId25"/>
  </p:notesMasterIdLst>
  <p:sldIdLst>
    <p:sldId id="461" r:id="rId2"/>
    <p:sldId id="462" r:id="rId3"/>
    <p:sldId id="293" r:id="rId4"/>
    <p:sldId id="287" r:id="rId5"/>
    <p:sldId id="286" r:id="rId6"/>
    <p:sldId id="463" r:id="rId7"/>
    <p:sldId id="288" r:id="rId8"/>
    <p:sldId id="279" r:id="rId9"/>
    <p:sldId id="464" r:id="rId10"/>
    <p:sldId id="282" r:id="rId11"/>
    <p:sldId id="465" r:id="rId12"/>
    <p:sldId id="313" r:id="rId13"/>
    <p:sldId id="472" r:id="rId14"/>
    <p:sldId id="466" r:id="rId15"/>
    <p:sldId id="467" r:id="rId16"/>
    <p:sldId id="292" r:id="rId17"/>
    <p:sldId id="291" r:id="rId18"/>
    <p:sldId id="277" r:id="rId19"/>
    <p:sldId id="468" r:id="rId20"/>
    <p:sldId id="469" r:id="rId21"/>
    <p:sldId id="470" r:id="rId22"/>
    <p:sldId id="473" r:id="rId23"/>
    <p:sldId id="471" r:id="rId24"/>
  </p:sldIdLst>
  <p:sldSz cx="12192000" cy="6858000"/>
  <p:notesSz cx="6858000" cy="9144000"/>
  <p:embeddedFontLst>
    <p:embeddedFont>
      <p:font typeface="ADLaM Display" panose="02010000000000000000" pitchFamily="2" charset="0"/>
      <p:regular r:id="rId26"/>
    </p:embeddedFont>
    <p:embeddedFont>
      <p:font typeface="Arial Black" panose="020B0A04020102020204" pitchFamily="34" charset="0"/>
      <p:bold r:id="rId27"/>
    </p:embeddedFont>
    <p:embeddedFont>
      <p:font typeface="Avenir Next LT Pro" panose="020B0504020202020204" pitchFamily="34" charset="0"/>
      <p:regular r:id="rId28"/>
      <p:bold r:id="rId29"/>
      <p:italic r:id="rId30"/>
      <p:boldItalic r:id="rId31"/>
    </p:embeddedFont>
    <p:embeddedFont>
      <p:font typeface="Book Antiqua" panose="02040602050305030304" pitchFamily="18"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Lora" pitchFamily="2" charset="0"/>
      <p:regular r:id="rId40"/>
      <p:bold r:id="rId41"/>
      <p:italic r:id="rId42"/>
      <p:boldItalic r:id="rId43"/>
    </p:embeddedFont>
    <p:embeddedFont>
      <p:font typeface="Rockwell" panose="02060603020205020403" pitchFamily="18" charset="0"/>
      <p:regular r:id="rId44"/>
      <p:bold r:id="rId45"/>
      <p:italic r:id="rId46"/>
      <p:boldItalic r:id="rId47"/>
    </p:embeddedFont>
    <p:embeddedFont>
      <p:font typeface="Wingdings 3" panose="05040102010807070707" pitchFamily="18" charset="2"/>
      <p:regular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0" roundtripDataSignature="AMtx7mjkRILxFb1dBXi2vjdnMHAPURPx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3" d="100"/>
          <a:sy n="103" d="100"/>
        </p:scale>
        <p:origin x="87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74"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7.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965A7A7B-B71A-428D-833F-0F3507A6DB13}" type="datetimeFigureOut">
              <a:rPr lang="en-US" dirty="0"/>
              <a:t>3/4/2026</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A65A5C87-DF58-40C8-B092-1DE63DB4547E}" type="slidenum">
              <a:rPr lang="en-US" dirty="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57990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F248F9EB-9D34-4B41-B66C-5FAF50876D2D}" type="datetimeFigureOut">
              <a:rPr lang="en-US" dirty="0"/>
              <a:t>3/4/2026</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90052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4489A26-CAA1-4690-8C1F-1641B1B97745}" type="datetimeFigureOut">
              <a:rPr lang="en-US" dirty="0"/>
              <a:t>3/4/2026</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406733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5521147" y="318910"/>
            <a:ext cx="6670854" cy="6220177"/>
          </a:xfrm>
          <a:prstGeom prst="rect">
            <a:avLst/>
          </a:prstGeom>
        </p:spPr>
      </p:pic>
      <p:pic>
        <p:nvPicPr>
          <p:cNvPr id="18" name="bg object 18"/>
          <p:cNvPicPr/>
          <p:nvPr/>
        </p:nvPicPr>
        <p:blipFill>
          <a:blip r:embed="rId3" cstate="print"/>
          <a:stretch>
            <a:fillRect/>
          </a:stretch>
        </p:blipFill>
        <p:spPr>
          <a:xfrm>
            <a:off x="573023" y="612648"/>
            <a:ext cx="4087367" cy="484631"/>
          </a:xfrm>
          <a:prstGeom prst="rect">
            <a:avLst/>
          </a:prstGeom>
        </p:spPr>
      </p:pic>
      <p:pic>
        <p:nvPicPr>
          <p:cNvPr id="19" name="bg object 19"/>
          <p:cNvPicPr/>
          <p:nvPr/>
        </p:nvPicPr>
        <p:blipFill>
          <a:blip r:embed="rId4" cstate="print"/>
          <a:stretch>
            <a:fillRect/>
          </a:stretch>
        </p:blipFill>
        <p:spPr>
          <a:xfrm>
            <a:off x="618744" y="6123432"/>
            <a:ext cx="2935224" cy="234696"/>
          </a:xfrm>
          <a:prstGeom prst="rect">
            <a:avLst/>
          </a:prstGeom>
        </p:spPr>
      </p:pic>
      <p:sp>
        <p:nvSpPr>
          <p:cNvPr id="2" name="Holder 2"/>
          <p:cNvSpPr>
            <a:spLocks noGrp="1"/>
          </p:cNvSpPr>
          <p:nvPr>
            <p:ph type="ctrTitle"/>
          </p:nvPr>
        </p:nvSpPr>
        <p:spPr>
          <a:xfrm>
            <a:off x="654627" y="1912111"/>
            <a:ext cx="3164204" cy="2082800"/>
          </a:xfrm>
          <a:prstGeom prst="rect">
            <a:avLst/>
          </a:prstGeom>
        </p:spPr>
        <p:txBody>
          <a:bodyPr wrap="square" lIns="0" tIns="0" rIns="0" bIns="0">
            <a:spAutoFit/>
          </a:bodyPr>
          <a:lstStyle>
            <a:lvl1pPr>
              <a:defRPr sz="4500" b="0" i="0">
                <a:solidFill>
                  <a:schemeClr val="bg1"/>
                </a:solidFill>
                <a:latin typeface="Book Antiqua"/>
                <a:cs typeface="Book Antiqu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3/4/2026</a:t>
            </a:fld>
            <a:endParaRPr lang="en-US"/>
          </a:p>
        </p:txBody>
      </p:sp>
      <p:sp>
        <p:nvSpPr>
          <p:cNvPr id="6" name="Holder 6"/>
          <p:cNvSpPr>
            <a:spLocks noGrp="1"/>
          </p:cNvSpPr>
          <p:nvPr>
            <p:ph type="sldNum" sz="quarter" idx="7"/>
          </p:nvPr>
        </p:nvSpPr>
        <p:spPr/>
        <p:txBody>
          <a:bodyPr lIns="0" tIns="0" rIns="0" bIns="0"/>
          <a:lstStyle>
            <a:lvl1pPr>
              <a:defRPr sz="1000" b="0" i="0">
                <a:solidFill>
                  <a:srgbClr val="A2A3A3"/>
                </a:solidFill>
                <a:latin typeface="Arial Black"/>
                <a:cs typeface="Arial Black"/>
              </a:defRPr>
            </a:lvl1pPr>
          </a:lstStyle>
          <a:p>
            <a:pPr marL="38100">
              <a:lnSpc>
                <a:spcPct val="100000"/>
              </a:lnSpc>
              <a:spcBef>
                <a:spcPts val="185"/>
              </a:spcBef>
            </a:pPr>
            <a:fld id="{81D60167-4931-47E6-BA6A-407CBD079E47}" type="slidenum">
              <a:rPr spc="-25" dirty="0"/>
              <a:t>‹#›</a:t>
            </a:fld>
            <a:endParaRPr spc="-25"/>
          </a:p>
        </p:txBody>
      </p:sp>
    </p:spTree>
    <p:extLst>
      <p:ext uri="{BB962C8B-B14F-4D97-AF65-F5344CB8AC3E}">
        <p14:creationId xmlns:p14="http://schemas.microsoft.com/office/powerpoint/2010/main" val="2178078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1_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500" b="0" i="0">
                <a:solidFill>
                  <a:schemeClr val="bg1"/>
                </a:solidFill>
                <a:latin typeface="Book Antiqua"/>
                <a:cs typeface="Book Antiqua"/>
              </a:defRPr>
            </a:lvl1pPr>
          </a:lstStyle>
          <a:p>
            <a:endParaRPr/>
          </a:p>
        </p:txBody>
      </p:sp>
      <p:sp>
        <p:nvSpPr>
          <p:cNvPr id="3" name="Holder 3"/>
          <p:cNvSpPr>
            <a:spLocks noGrp="1"/>
          </p:cNvSpPr>
          <p:nvPr>
            <p:ph sz="half" idx="2"/>
          </p:nvPr>
        </p:nvSpPr>
        <p:spPr>
          <a:xfrm>
            <a:off x="622566" y="1564131"/>
            <a:ext cx="4919980" cy="3872229"/>
          </a:xfrm>
          <a:prstGeom prst="rect">
            <a:avLst/>
          </a:prstGeom>
        </p:spPr>
        <p:txBody>
          <a:bodyPr wrap="square" lIns="0" tIns="0" rIns="0" bIns="0">
            <a:spAutoFit/>
          </a:bodyPr>
          <a:lstStyle>
            <a:lvl1pPr>
              <a:defRPr sz="1600" b="0" i="0">
                <a:solidFill>
                  <a:schemeClr val="bg1"/>
                </a:solidFill>
                <a:latin typeface="Calibri"/>
                <a:cs typeface="Calibri"/>
              </a:defRPr>
            </a:lvl1pPr>
          </a:lstStyle>
          <a:p>
            <a:endParaRPr/>
          </a:p>
        </p:txBody>
      </p:sp>
      <p:sp>
        <p:nvSpPr>
          <p:cNvPr id="4" name="Holder 4"/>
          <p:cNvSpPr>
            <a:spLocks noGrp="1"/>
          </p:cNvSpPr>
          <p:nvPr>
            <p:ph sz="half" idx="3"/>
          </p:nvPr>
        </p:nvSpPr>
        <p:spPr>
          <a:xfrm>
            <a:off x="6250940" y="1564131"/>
            <a:ext cx="4919980" cy="3872229"/>
          </a:xfrm>
          <a:prstGeom prst="rect">
            <a:avLst/>
          </a:prstGeom>
        </p:spPr>
        <p:txBody>
          <a:bodyPr wrap="square" lIns="0" tIns="0" rIns="0" bIns="0">
            <a:spAutoFit/>
          </a:bodyPr>
          <a:lstStyle>
            <a:lvl1pPr>
              <a:defRPr sz="1600" b="0" i="0">
                <a:solidFill>
                  <a:schemeClr val="bg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3/4/2026</a:t>
            </a:fld>
            <a:endParaRPr lang="en-US"/>
          </a:p>
        </p:txBody>
      </p:sp>
      <p:sp>
        <p:nvSpPr>
          <p:cNvPr id="7" name="Holder 7"/>
          <p:cNvSpPr>
            <a:spLocks noGrp="1"/>
          </p:cNvSpPr>
          <p:nvPr>
            <p:ph type="sldNum" sz="quarter" idx="7"/>
          </p:nvPr>
        </p:nvSpPr>
        <p:spPr/>
        <p:txBody>
          <a:bodyPr lIns="0" tIns="0" rIns="0" bIns="0"/>
          <a:lstStyle>
            <a:lvl1pPr>
              <a:defRPr sz="1000" b="0" i="0">
                <a:solidFill>
                  <a:srgbClr val="A2A3A3"/>
                </a:solidFill>
                <a:latin typeface="Arial Black"/>
                <a:cs typeface="Arial Black"/>
              </a:defRPr>
            </a:lvl1pPr>
          </a:lstStyle>
          <a:p>
            <a:pPr marL="38100">
              <a:lnSpc>
                <a:spcPct val="100000"/>
              </a:lnSpc>
              <a:spcBef>
                <a:spcPts val="185"/>
              </a:spcBef>
            </a:pPr>
            <a:fld id="{81D60167-4931-47E6-BA6A-407CBD079E47}" type="slidenum">
              <a:rPr spc="-25" dirty="0"/>
              <a:t>‹#›</a:t>
            </a:fld>
            <a:endParaRPr spc="-25"/>
          </a:p>
        </p:txBody>
      </p:sp>
    </p:spTree>
    <p:extLst>
      <p:ext uri="{BB962C8B-B14F-4D97-AF65-F5344CB8AC3E}">
        <p14:creationId xmlns:p14="http://schemas.microsoft.com/office/powerpoint/2010/main" val="1489381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5CF65307-640F-4AE7-B0BE-50C709AD86C5}" type="datetimeFigureOut">
              <a:rPr lang="en-US" dirty="0"/>
              <a:t>3/4/2026</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44229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F77EA1F9-1F0F-4C65-8F6E-9729B924AAAC}" type="datetimeFigureOut">
              <a:rPr lang="en-US" dirty="0"/>
              <a:t>3/4/2026</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33798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202278E8-5F4B-47D5-A617-8CCDF75D6A33}" type="datetimeFigureOut">
              <a:rPr lang="en-US" dirty="0"/>
              <a:t>3/4/2026</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420536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16AAFA52-7A21-407F-8339-40DF182D7460}" type="datetimeFigureOut">
              <a:rPr lang="en-US" dirty="0"/>
              <a:t>3/4/2026</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06000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96770335-1C1A-4243-9BDD-9630C417D284}" type="datetimeFigureOut">
              <a:rPr lang="en-US" dirty="0"/>
              <a:t>3/4/2026</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53890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141513F-8EBD-4612-96F4-CC3E309609AF}" type="datetimeFigureOut">
              <a:rPr lang="en-US" dirty="0"/>
              <a:t>3/4/2026</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99315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6E6483A1-31A8-47A2-AB0A-53A7803D5EBF}" type="datetimeFigureOut">
              <a:rPr lang="en-US" dirty="0"/>
              <a:t>3/4/2026</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98386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noChangeAspect="1"/>
          </p:cNvSpPr>
          <p:nvPr>
            <p:ph type="pic" idx="1"/>
          </p:nvPr>
        </p:nvSpPr>
        <p:spPr>
          <a:xfrm>
            <a:off x="4965192" y="1161288"/>
            <a:ext cx="6729984" cy="4645152"/>
          </a:xfrm>
        </p:spPr>
        <p:txBody>
          <a:bodyPr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6D8810B9-2C7C-4CAF-99E2-617AE20BA331}" type="datetimeFigureOut">
              <a:rPr lang="en-US" dirty="0"/>
              <a:t>3/4/2026</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701884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93E0A-5177-400C-87C9-C93AF466EC49}" type="datetimeFigureOut">
              <a:rPr lang="en-US" dirty="0"/>
              <a:t>3/4/2026</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17615-2DB4-4DAA-9DE3-B2B689A846E0}" type="slidenum">
              <a:rPr lang="en-US" dirty="0"/>
              <a:t>‹#›</a:t>
            </a:fld>
            <a:endParaRPr lang="en-US"/>
          </a:p>
        </p:txBody>
      </p:sp>
    </p:spTree>
    <p:extLst>
      <p:ext uri="{BB962C8B-B14F-4D97-AF65-F5344CB8AC3E}">
        <p14:creationId xmlns:p14="http://schemas.microsoft.com/office/powerpoint/2010/main" val="386342673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50412" y="900969"/>
            <a:ext cx="5303519" cy="4611006"/>
          </a:xfrm>
          <a:prstGeom prst="rect">
            <a:avLst/>
          </a:prstGeom>
        </p:spPr>
        <p:txBody>
          <a:bodyPr vert="horz" wrap="square" lIns="0" tIns="12700" rIns="0" bIns="0" rtlCol="0">
            <a:spAutoFit/>
          </a:bodyPr>
          <a:lstStyle/>
          <a:p>
            <a:pPr marL="12700" marR="5080" algn="just">
              <a:spcBef>
                <a:spcPts val="100"/>
              </a:spcBef>
            </a:pPr>
            <a:r>
              <a:rPr lang="en-US" sz="4000" b="1" dirty="0">
                <a:solidFill>
                  <a:schemeClr val="accent1"/>
                </a:solidFill>
                <a:latin typeface="ADLaM Display"/>
                <a:ea typeface="+mn-ea"/>
                <a:cs typeface="+mn-cs"/>
              </a:rPr>
              <a:t>Micro</a:t>
            </a:r>
            <a:br>
              <a:rPr lang="en-US" sz="4000" b="1" dirty="0">
                <a:solidFill>
                  <a:schemeClr val="accent1"/>
                </a:solidFill>
                <a:latin typeface="ADLaM Display"/>
                <a:ea typeface="+mn-ea"/>
                <a:cs typeface="+mn-cs"/>
              </a:rPr>
            </a:br>
            <a:r>
              <a:rPr lang="en-US" sz="4000" b="1" dirty="0">
                <a:solidFill>
                  <a:schemeClr val="accent1"/>
                </a:solidFill>
                <a:latin typeface="ADLaM Display"/>
                <a:ea typeface="+mn-ea"/>
                <a:cs typeface="+mn-cs"/>
              </a:rPr>
              <a:t>Affirmations</a:t>
            </a:r>
            <a:r>
              <a:rPr lang="en-US" sz="3600" b="1" spc="-20" dirty="0">
                <a:latin typeface="Rockwell"/>
                <a:ea typeface="ADLaM Display"/>
                <a:cs typeface="ADLaM Display"/>
              </a:rPr>
              <a:t>:</a:t>
            </a:r>
            <a:br>
              <a:rPr lang="en-US" sz="3600" b="1" spc="-20" dirty="0">
                <a:latin typeface="Rockwell"/>
                <a:ea typeface="ADLaM Display"/>
                <a:cs typeface="ADLaM Display"/>
              </a:rPr>
            </a:br>
            <a:br>
              <a:rPr lang="en-US" sz="3600" b="1" spc="-20" dirty="0">
                <a:latin typeface="Rockwell"/>
                <a:ea typeface="ADLaM Display"/>
                <a:cs typeface="ADLaM Display"/>
              </a:rPr>
            </a:br>
            <a:r>
              <a:rPr lang="en-US" sz="3600" b="1" spc="-20" dirty="0">
                <a:latin typeface="Rockwell"/>
                <a:ea typeface="ADLaM Display"/>
                <a:cs typeface="ADLaM Display"/>
              </a:rPr>
              <a:t>Building </a:t>
            </a:r>
            <a:br>
              <a:rPr lang="en-US" sz="3600" b="1" spc="-20" dirty="0">
                <a:latin typeface="Rockwell"/>
                <a:ea typeface="ADLaM Display"/>
                <a:cs typeface="ADLaM Display"/>
              </a:rPr>
            </a:br>
            <a:r>
              <a:rPr lang="en-US" sz="3600" b="1" spc="-20" dirty="0">
                <a:latin typeface="Rockwell"/>
                <a:ea typeface="ADLaM Display"/>
                <a:cs typeface="ADLaM Display"/>
              </a:rPr>
              <a:t>Inclusive </a:t>
            </a:r>
            <a:br>
              <a:rPr lang="en-US" sz="3600" b="1" spc="-20" dirty="0">
                <a:latin typeface="Rockwell"/>
                <a:ea typeface="ADLaM Display"/>
                <a:cs typeface="ADLaM Display"/>
              </a:rPr>
            </a:br>
            <a:r>
              <a:rPr lang="en-US" sz="3600" b="1" spc="-20" dirty="0">
                <a:latin typeface="Rockwell"/>
                <a:ea typeface="ADLaM Display"/>
                <a:cs typeface="ADLaM Display"/>
              </a:rPr>
              <a:t>Culture </a:t>
            </a:r>
            <a:br>
              <a:rPr lang="en-US" sz="3600" b="1" spc="-20" dirty="0">
                <a:latin typeface="Rockwell"/>
                <a:ea typeface="ADLaM Display"/>
                <a:cs typeface="ADLaM Display"/>
              </a:rPr>
            </a:br>
            <a:r>
              <a:rPr lang="en-US" sz="3600" b="1" spc="-20" dirty="0">
                <a:latin typeface="Rockwell"/>
                <a:ea typeface="ADLaM Display"/>
                <a:cs typeface="ADLaM Display"/>
              </a:rPr>
              <a:t>Through </a:t>
            </a:r>
            <a:br>
              <a:rPr lang="en-US" sz="3600" b="1" spc="-20" dirty="0">
                <a:latin typeface="Rockwell"/>
                <a:ea typeface="ADLaM Display"/>
                <a:cs typeface="ADLaM Display"/>
              </a:rPr>
            </a:br>
            <a:r>
              <a:rPr lang="en-US" sz="3600" b="1" spc="-20" dirty="0">
                <a:latin typeface="Rockwell"/>
                <a:ea typeface="ADLaM Display"/>
                <a:cs typeface="ADLaM Display"/>
              </a:rPr>
              <a:t>Tangible</a:t>
            </a:r>
            <a:br>
              <a:rPr lang="en-US" sz="3600" b="1" spc="-20" dirty="0">
                <a:latin typeface="Rockwell"/>
                <a:ea typeface="ADLaM Display"/>
                <a:cs typeface="ADLaM Display"/>
              </a:rPr>
            </a:br>
            <a:r>
              <a:rPr lang="en-US" sz="3600" b="1" spc="-20" dirty="0">
                <a:latin typeface="Rockwell"/>
                <a:ea typeface="ADLaM Display"/>
                <a:cs typeface="ADLaM Display"/>
              </a:rPr>
              <a:t>               Actions</a:t>
            </a:r>
            <a:endParaRPr lang="en-US" sz="3600" dirty="0">
              <a:latin typeface="Rockwell"/>
              <a:ea typeface="ADLaM Display"/>
              <a:cs typeface="ADLaM Display"/>
            </a:endParaRPr>
          </a:p>
        </p:txBody>
      </p:sp>
    </p:spTree>
    <p:extLst>
      <p:ext uri="{BB962C8B-B14F-4D97-AF65-F5344CB8AC3E}">
        <p14:creationId xmlns:p14="http://schemas.microsoft.com/office/powerpoint/2010/main" val="1360103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000000">
              <a:alpha val="50199"/>
            </a:srgbClr>
          </a:solidFill>
        </p:spPr>
        <p:txBody>
          <a:bodyPr wrap="square" lIns="0" tIns="0" rIns="0" bIns="0" rtlCol="0"/>
          <a:lstStyle/>
          <a:p>
            <a:endParaRPr/>
          </a:p>
        </p:txBody>
      </p:sp>
      <p:pic>
        <p:nvPicPr>
          <p:cNvPr id="4" name="object 4"/>
          <p:cNvPicPr/>
          <p:nvPr/>
        </p:nvPicPr>
        <p:blipFill>
          <a:blip r:embed="rId3" cstate="print"/>
          <a:stretch>
            <a:fillRect/>
          </a:stretch>
        </p:blipFill>
        <p:spPr>
          <a:xfrm>
            <a:off x="9808464" y="6406895"/>
            <a:ext cx="2097024" cy="249936"/>
          </a:xfrm>
          <a:prstGeom prst="rect">
            <a:avLst/>
          </a:prstGeom>
        </p:spPr>
      </p:pic>
      <p:pic>
        <p:nvPicPr>
          <p:cNvPr id="5" name="object 5"/>
          <p:cNvPicPr/>
          <p:nvPr/>
        </p:nvPicPr>
        <p:blipFill>
          <a:blip r:embed="rId4" cstate="print"/>
          <a:stretch>
            <a:fillRect/>
          </a:stretch>
        </p:blipFill>
        <p:spPr>
          <a:xfrm>
            <a:off x="329184" y="316991"/>
            <a:ext cx="1898903" cy="152399"/>
          </a:xfrm>
          <a:prstGeom prst="rect">
            <a:avLst/>
          </a:prstGeom>
        </p:spPr>
      </p:pic>
      <p:sp>
        <p:nvSpPr>
          <p:cNvPr id="6" name="object 6"/>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10</a:t>
            </a:fld>
            <a:endParaRPr spc="-25"/>
          </a:p>
        </p:txBody>
      </p:sp>
      <p:sp>
        <p:nvSpPr>
          <p:cNvPr id="7" name="TextBox 6">
            <a:extLst>
              <a:ext uri="{FF2B5EF4-FFF2-40B4-BE49-F238E27FC236}">
                <a16:creationId xmlns:a16="http://schemas.microsoft.com/office/drawing/2014/main" id="{26C597E2-CADC-6C98-EA05-30FCF86C468D}"/>
              </a:ext>
            </a:extLst>
          </p:cNvPr>
          <p:cNvSpPr txBox="1"/>
          <p:nvPr/>
        </p:nvSpPr>
        <p:spPr>
          <a:xfrm>
            <a:off x="2387894" y="624443"/>
            <a:ext cx="76067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chemeClr val="accent1"/>
                </a:solidFill>
                <a:latin typeface="Century Gothic"/>
              </a:rPr>
              <a:t>Exercise - Empty Your Cup</a:t>
            </a:r>
            <a:r>
              <a:rPr lang="en-US" sz="3600" b="0" i="0" dirty="0">
                <a:solidFill>
                  <a:srgbClr val="FFC000"/>
                </a:solidFill>
                <a:latin typeface="Century Gothic"/>
                <a:ea typeface="Century Gothic"/>
                <a:cs typeface="Century Gothic"/>
              </a:rPr>
              <a:t>​</a:t>
            </a:r>
            <a:endParaRPr lang="en-US" dirty="0">
              <a:solidFill>
                <a:srgbClr val="FFC000"/>
              </a:solidFill>
            </a:endParaRPr>
          </a:p>
        </p:txBody>
      </p:sp>
      <p:sp>
        <p:nvSpPr>
          <p:cNvPr id="9" name="TextBox 8">
            <a:extLst>
              <a:ext uri="{FF2B5EF4-FFF2-40B4-BE49-F238E27FC236}">
                <a16:creationId xmlns:a16="http://schemas.microsoft.com/office/drawing/2014/main" id="{08CC6769-CAD6-2B39-8A63-1DC6529E34B5}"/>
              </a:ext>
            </a:extLst>
          </p:cNvPr>
          <p:cNvSpPr txBox="1"/>
          <p:nvPr/>
        </p:nvSpPr>
        <p:spPr>
          <a:xfrm>
            <a:off x="909180" y="1533498"/>
            <a:ext cx="1037645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2400" b="1" i="0" u="none" strike="noStrike" baseline="0" dirty="0">
                <a:solidFill>
                  <a:schemeClr val="bg1">
                    <a:lumMod val="95000"/>
                  </a:schemeClr>
                </a:solidFill>
                <a:latin typeface="Arial"/>
                <a:ea typeface="Segoe UI"/>
                <a:cs typeface="Segoe UI"/>
              </a:rPr>
              <a:t>We recognize that people come to training with a lot of work to be completed. We also recognize that people have varying feelings and interpretations about diversity, equity &amp; inclusivity topics. </a:t>
            </a:r>
            <a:r>
              <a:rPr lang="en-US" sz="2400" b="1" i="0" dirty="0">
                <a:solidFill>
                  <a:schemeClr val="bg1">
                    <a:lumMod val="95000"/>
                  </a:schemeClr>
                </a:solidFill>
                <a:latin typeface="Arial"/>
                <a:ea typeface="Segoe UI"/>
                <a:cs typeface="Segoe UI"/>
              </a:rPr>
              <a:t>​</a:t>
            </a:r>
          </a:p>
          <a:p>
            <a:pPr algn="ctr" rtl="0"/>
            <a:r>
              <a:rPr lang="en-US" sz="2400" b="1" i="0" dirty="0">
                <a:solidFill>
                  <a:schemeClr val="bg1">
                    <a:lumMod val="95000"/>
                  </a:schemeClr>
                </a:solidFill>
                <a:latin typeface="Arial"/>
                <a:ea typeface="Segoe UI"/>
                <a:cs typeface="Segoe UI"/>
              </a:rPr>
              <a:t>​</a:t>
            </a:r>
          </a:p>
          <a:p>
            <a:pPr algn="ctr" rtl="0"/>
            <a:r>
              <a:rPr lang="en-US" sz="2400" b="1" i="0" u="none" strike="noStrike" baseline="0" dirty="0">
                <a:solidFill>
                  <a:schemeClr val="bg1">
                    <a:lumMod val="95000"/>
                  </a:schemeClr>
                </a:solidFill>
                <a:latin typeface="Arial"/>
                <a:ea typeface="Segoe UI"/>
                <a:cs typeface="Segoe UI"/>
              </a:rPr>
              <a:t>We are going to give you a moment to “empty your cup” to be fully present for this workshop. </a:t>
            </a:r>
            <a:r>
              <a:rPr lang="en-US" sz="2400" b="1" i="0" dirty="0">
                <a:solidFill>
                  <a:schemeClr val="bg1">
                    <a:lumMod val="95000"/>
                  </a:schemeClr>
                </a:solidFill>
                <a:latin typeface="Arial"/>
                <a:ea typeface="Segoe UI"/>
                <a:cs typeface="Segoe UI"/>
              </a:rPr>
              <a:t>​</a:t>
            </a:r>
          </a:p>
          <a:p>
            <a:pPr algn="ctr"/>
            <a:endParaRPr lang="en-US" sz="2400" b="1" dirty="0">
              <a:solidFill>
                <a:schemeClr val="bg1">
                  <a:lumMod val="95000"/>
                </a:schemeClr>
              </a:solidFill>
              <a:latin typeface="Arial"/>
              <a:ea typeface="Segoe UI"/>
              <a:cs typeface="Segoe UI"/>
            </a:endParaRPr>
          </a:p>
          <a:p>
            <a:pPr algn="ctr" rtl="0"/>
            <a:r>
              <a:rPr lang="en-US" sz="2400" b="1" i="0" dirty="0">
                <a:solidFill>
                  <a:schemeClr val="bg1">
                    <a:lumMod val="95000"/>
                  </a:schemeClr>
                </a:solidFill>
                <a:latin typeface="Arial"/>
                <a:ea typeface="Segoe UI"/>
                <a:cs typeface="Segoe UI"/>
              </a:rPr>
              <a:t>​</a:t>
            </a:r>
          </a:p>
          <a:p>
            <a:pPr algn="ctr" rtl="0"/>
            <a:r>
              <a:rPr lang="en-US" sz="2400" b="1" i="0" u="none" strike="noStrike" baseline="0" dirty="0">
                <a:solidFill>
                  <a:schemeClr val="bg1">
                    <a:lumMod val="95000"/>
                  </a:schemeClr>
                </a:solidFill>
                <a:latin typeface="Arial"/>
                <a:ea typeface="Segoe UI"/>
                <a:cs typeface="Segoe UI"/>
              </a:rPr>
              <a:t>There will be an A and B. </a:t>
            </a:r>
            <a:r>
              <a:rPr lang="en-US" sz="2400" b="1" i="0" u="none" strike="noStrike" baseline="0" dirty="0">
                <a:solidFill>
                  <a:srgbClr val="FFC000"/>
                </a:solidFill>
                <a:latin typeface="Arial"/>
                <a:ea typeface="Segoe UI"/>
                <a:cs typeface="Segoe UI"/>
              </a:rPr>
              <a:t>A is to empty their cup while B listens for two minutes. Then switch roles. Report our experiences.</a:t>
            </a:r>
            <a:r>
              <a:rPr lang="en-US" sz="2400" b="1" i="0" dirty="0">
                <a:solidFill>
                  <a:srgbClr val="FFC000"/>
                </a:solidFill>
                <a:latin typeface="Arial"/>
                <a:ea typeface="Segoe UI"/>
                <a:cs typeface="Segoe UI"/>
              </a:rPr>
              <a:t>​</a:t>
            </a:r>
            <a:endParaRPr lang="en-US" b="1" dirty="0">
              <a:solidFill>
                <a:srgbClr val="FFC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573023" y="612648"/>
            <a:ext cx="4087367" cy="484631"/>
          </a:xfrm>
          <a:prstGeom prst="rect">
            <a:avLst/>
          </a:prstGeom>
        </p:spPr>
      </p:pic>
      <p:pic>
        <p:nvPicPr>
          <p:cNvPr id="4" name="object 4"/>
          <p:cNvPicPr/>
          <p:nvPr/>
        </p:nvPicPr>
        <p:blipFill>
          <a:blip r:embed="rId3" cstate="print"/>
          <a:stretch>
            <a:fillRect/>
          </a:stretch>
        </p:blipFill>
        <p:spPr>
          <a:xfrm>
            <a:off x="618744" y="6123432"/>
            <a:ext cx="2935224" cy="234696"/>
          </a:xfrm>
          <a:prstGeom prst="rect">
            <a:avLst/>
          </a:prstGeom>
        </p:spPr>
      </p:pic>
      <p:pic>
        <p:nvPicPr>
          <p:cNvPr id="5" name="object 5"/>
          <p:cNvPicPr/>
          <p:nvPr/>
        </p:nvPicPr>
        <p:blipFill>
          <a:blip r:embed="rId4" cstate="print"/>
          <a:stretch>
            <a:fillRect/>
          </a:stretch>
        </p:blipFill>
        <p:spPr>
          <a:xfrm>
            <a:off x="5521147" y="318910"/>
            <a:ext cx="6670852" cy="6220177"/>
          </a:xfrm>
          <a:prstGeom prst="rect">
            <a:avLst/>
          </a:prstGeom>
        </p:spPr>
      </p:pic>
      <p:sp>
        <p:nvSpPr>
          <p:cNvPr id="6" name="TextBox 5">
            <a:extLst>
              <a:ext uri="{FF2B5EF4-FFF2-40B4-BE49-F238E27FC236}">
                <a16:creationId xmlns:a16="http://schemas.microsoft.com/office/drawing/2014/main" id="{A2F6F1B9-FCE6-1540-DE25-7F70A438E8A8}"/>
              </a:ext>
            </a:extLst>
          </p:cNvPr>
          <p:cNvSpPr txBox="1"/>
          <p:nvPr/>
        </p:nvSpPr>
        <p:spPr>
          <a:xfrm>
            <a:off x="1118498" y="888814"/>
            <a:ext cx="34190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chemeClr val="accent1"/>
                </a:solidFill>
                <a:latin typeface="Century Gothic"/>
              </a:rPr>
              <a:t>Stereotypes</a:t>
            </a:r>
          </a:p>
        </p:txBody>
      </p:sp>
      <p:sp>
        <p:nvSpPr>
          <p:cNvPr id="7" name="TextBox 6">
            <a:extLst>
              <a:ext uri="{FF2B5EF4-FFF2-40B4-BE49-F238E27FC236}">
                <a16:creationId xmlns:a16="http://schemas.microsoft.com/office/drawing/2014/main" id="{C72337FB-682F-8E69-1612-64826B3C089B}"/>
              </a:ext>
            </a:extLst>
          </p:cNvPr>
          <p:cNvSpPr txBox="1"/>
          <p:nvPr/>
        </p:nvSpPr>
        <p:spPr>
          <a:xfrm>
            <a:off x="279195" y="1604413"/>
            <a:ext cx="467801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2400" b="0" i="0" u="none" strike="noStrike" baseline="0" dirty="0">
                <a:solidFill>
                  <a:schemeClr val="bg1"/>
                </a:solidFill>
                <a:latin typeface="Arial"/>
                <a:ea typeface="Arial"/>
                <a:cs typeface="Arial"/>
              </a:rPr>
              <a:t>Exaggerated descriptions lump people with certain characteristics into one group.</a:t>
            </a:r>
            <a:r>
              <a:rPr lang="en-US" sz="2400" b="0" i="0" dirty="0">
                <a:solidFill>
                  <a:schemeClr val="bg1"/>
                </a:solidFill>
                <a:latin typeface="Arial"/>
                <a:ea typeface="Arial"/>
                <a:cs typeface="Arial"/>
              </a:rPr>
              <a:t>​</a:t>
            </a:r>
          </a:p>
          <a:p>
            <a:pPr algn="l" rtl="0"/>
            <a:r>
              <a:rPr lang="en-US" sz="2400" b="0" i="0" dirty="0">
                <a:solidFill>
                  <a:schemeClr val="bg1"/>
                </a:solidFill>
                <a:latin typeface="Arial"/>
                <a:ea typeface="Arial"/>
                <a:cs typeface="Arial"/>
              </a:rPr>
              <a:t>​</a:t>
            </a:r>
          </a:p>
          <a:p>
            <a:pPr algn="l" rtl="0"/>
            <a:r>
              <a:rPr lang="en-US" sz="2400" b="0" i="0" u="none" strike="noStrike" baseline="0" dirty="0">
                <a:solidFill>
                  <a:schemeClr val="bg1"/>
                </a:solidFill>
                <a:latin typeface="Arial"/>
                <a:ea typeface="Arial"/>
                <a:cs typeface="Arial"/>
              </a:rPr>
              <a:t>Examples:</a:t>
            </a:r>
            <a:r>
              <a:rPr lang="en-US" sz="2400" b="0" i="0" dirty="0">
                <a:solidFill>
                  <a:schemeClr val="bg1"/>
                </a:solidFill>
                <a:latin typeface="Arial"/>
                <a:ea typeface="Arial"/>
                <a:cs typeface="Arial"/>
              </a:rPr>
              <a:t>​</a:t>
            </a:r>
          </a:p>
          <a:p>
            <a:pPr marL="742950" lvl="1" indent="-285750" algn="l" rtl="0">
              <a:buFont typeface="Arial,Sans-Serif"/>
              <a:buChar char="○"/>
            </a:pPr>
            <a:r>
              <a:rPr lang="en-US" sz="2400" b="0" i="0" u="none" strike="noStrike" baseline="0" dirty="0">
                <a:solidFill>
                  <a:schemeClr val="bg1"/>
                </a:solidFill>
                <a:latin typeface="Arial"/>
                <a:ea typeface="Arial"/>
                <a:cs typeface="Arial"/>
              </a:rPr>
              <a:t>Women are more emotional than men</a:t>
            </a:r>
            <a:r>
              <a:rPr lang="en-US" sz="2400" b="0" i="0" dirty="0">
                <a:solidFill>
                  <a:schemeClr val="bg1"/>
                </a:solidFill>
                <a:latin typeface="Arial"/>
                <a:ea typeface="Arial"/>
                <a:cs typeface="Arial"/>
              </a:rPr>
              <a:t>​</a:t>
            </a:r>
          </a:p>
          <a:p>
            <a:pPr marL="742950" lvl="1" indent="-285750" algn="l" rtl="0">
              <a:buFont typeface="Arial,Sans-Serif"/>
              <a:buChar char="○"/>
            </a:pPr>
            <a:r>
              <a:rPr lang="en-US" sz="2400" b="0" i="0" u="none" strike="noStrike" baseline="0" dirty="0">
                <a:solidFill>
                  <a:schemeClr val="bg1"/>
                </a:solidFill>
                <a:latin typeface="Arial"/>
                <a:ea typeface="Arial"/>
                <a:cs typeface="Arial"/>
              </a:rPr>
              <a:t>Men can never find things</a:t>
            </a:r>
            <a:r>
              <a:rPr lang="en-US" sz="2400" b="0" i="0" dirty="0">
                <a:solidFill>
                  <a:schemeClr val="bg1"/>
                </a:solidFill>
                <a:latin typeface="Arial"/>
                <a:ea typeface="Arial"/>
                <a:cs typeface="Arial"/>
              </a:rPr>
              <a:t>​</a:t>
            </a:r>
          </a:p>
          <a:p>
            <a:pPr marL="742950" lvl="1" indent="-285750" algn="l" rtl="0">
              <a:buFont typeface="Arial,Sans-Serif"/>
              <a:buChar char="○"/>
            </a:pPr>
            <a:r>
              <a:rPr lang="en-US" sz="2400" b="0" i="0" u="none" strike="noStrike" baseline="0" dirty="0">
                <a:solidFill>
                  <a:schemeClr val="bg1"/>
                </a:solidFill>
                <a:latin typeface="Arial"/>
                <a:ea typeface="Arial"/>
                <a:cs typeface="Arial"/>
              </a:rPr>
              <a:t>Millennials are not very ambitious</a:t>
            </a:r>
            <a:r>
              <a:rPr lang="en-US" sz="2400" b="0" i="0" dirty="0">
                <a:solidFill>
                  <a:schemeClr val="bg1"/>
                </a:solidFill>
                <a:latin typeface="Arial"/>
                <a:ea typeface="Arial"/>
                <a:cs typeface="Arial"/>
              </a:rPr>
              <a:t>​</a:t>
            </a:r>
          </a:p>
          <a:p>
            <a:pPr marL="742950" lvl="1" indent="-285750" algn="l" rtl="0">
              <a:buFont typeface="Arial,Sans-Serif"/>
              <a:buChar char="○"/>
            </a:pPr>
            <a:r>
              <a:rPr lang="en-US" sz="2400" b="0" i="0" u="none" strike="noStrike" baseline="0" dirty="0">
                <a:solidFill>
                  <a:schemeClr val="bg1"/>
                </a:solidFill>
                <a:latin typeface="Arial"/>
                <a:ea typeface="Arial"/>
                <a:cs typeface="Arial"/>
              </a:rPr>
              <a:t>Baby Boomers aren’t very tech savvy</a:t>
            </a:r>
            <a:r>
              <a:rPr lang="en-US" sz="2400" b="0" i="0" dirty="0">
                <a:solidFill>
                  <a:schemeClr val="bg1"/>
                </a:solidFill>
                <a:latin typeface="Arial"/>
                <a:ea typeface="Arial"/>
                <a:cs typeface="Arial"/>
              </a:rPr>
              <a:t>​</a:t>
            </a:r>
            <a:endParaRPr lang="en-US" dirty="0">
              <a:solidFill>
                <a:schemeClr val="bg1"/>
              </a:solidFill>
            </a:endParaRPr>
          </a:p>
        </p:txBody>
      </p:sp>
    </p:spTree>
    <p:extLst>
      <p:ext uri="{BB962C8B-B14F-4D97-AF65-F5344CB8AC3E}">
        <p14:creationId xmlns:p14="http://schemas.microsoft.com/office/powerpoint/2010/main" val="51452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70719"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sp>
        <p:nvSpPr>
          <p:cNvPr id="4" name="object 4"/>
          <p:cNvSpPr txBox="1">
            <a:spLocks noGrp="1"/>
          </p:cNvSpPr>
          <p:nvPr>
            <p:ph type="title"/>
          </p:nvPr>
        </p:nvSpPr>
        <p:spPr>
          <a:xfrm>
            <a:off x="1" y="689864"/>
            <a:ext cx="12192000" cy="1272143"/>
          </a:xfrm>
          <a:prstGeom prst="rect">
            <a:avLst/>
          </a:prstGeom>
        </p:spPr>
        <p:txBody>
          <a:bodyPr vert="horz" wrap="square" lIns="0" tIns="12700" rIns="0" bIns="0" rtlCol="0">
            <a:spAutoFit/>
          </a:bodyPr>
          <a:lstStyle/>
          <a:p>
            <a:pPr algn="ctr"/>
            <a:r>
              <a:rPr lang="en-US" sz="4000" b="1" spc="-95" dirty="0">
                <a:solidFill>
                  <a:schemeClr val="accent1"/>
                </a:solidFill>
                <a:latin typeface="Century Gothic"/>
              </a:rPr>
              <a:t>Confront </a:t>
            </a:r>
            <a:r>
              <a:rPr lang="en-US" sz="4000" b="1" dirty="0">
                <a:solidFill>
                  <a:schemeClr val="accent1"/>
                </a:solidFill>
                <a:latin typeface="Century Gothic"/>
                <a:ea typeface="+mn-ea"/>
                <a:cs typeface="+mn-cs"/>
              </a:rPr>
              <a:t>Stereotypes</a:t>
            </a:r>
            <a:r>
              <a:rPr lang="en-US" sz="4000" b="1" spc="-95" dirty="0">
                <a:solidFill>
                  <a:schemeClr val="accent1"/>
                </a:solidFill>
                <a:latin typeface="Century Gothic"/>
              </a:rPr>
              <a:t> and Biases</a:t>
            </a:r>
          </a:p>
          <a:p>
            <a:pPr marL="12700">
              <a:lnSpc>
                <a:spcPct val="100000"/>
              </a:lnSpc>
              <a:spcBef>
                <a:spcPts val="100"/>
              </a:spcBef>
            </a:pPr>
            <a:endParaRPr lang="en-US" b="1" spc="-95" dirty="0"/>
          </a:p>
        </p:txBody>
      </p:sp>
      <p:sp>
        <p:nvSpPr>
          <p:cNvPr id="5" name="object 5"/>
          <p:cNvSpPr txBox="1">
            <a:spLocks noGrp="1"/>
          </p:cNvSpPr>
          <p:nvPr>
            <p:ph sz="half" idx="2"/>
          </p:nvPr>
        </p:nvSpPr>
        <p:spPr>
          <a:xfrm>
            <a:off x="143069" y="1662105"/>
            <a:ext cx="11905861" cy="4629601"/>
          </a:xfrm>
          <a:prstGeom prst="rect">
            <a:avLst/>
          </a:prstGeom>
        </p:spPr>
        <p:txBody>
          <a:bodyPr vert="horz" wrap="square" lIns="0" tIns="122555" rIns="0" bIns="0" rtlCol="0" anchor="t">
            <a:spAutoFit/>
          </a:bodyPr>
          <a:lstStyle/>
          <a:p>
            <a:pPr>
              <a:lnSpc>
                <a:spcPct val="90000"/>
              </a:lnSpc>
              <a:spcBef>
                <a:spcPts val="0"/>
              </a:spcBef>
              <a:buClr>
                <a:srgbClr val="EFBD47"/>
              </a:buClr>
              <a:buFont typeface="Wingdings"/>
              <a:buChar char="Ø"/>
              <a:tabLst>
                <a:tab pos="240665" algn="l"/>
              </a:tabLst>
            </a:pPr>
            <a:r>
              <a:rPr lang="en-US" sz="2100" b="1" spc="-10" dirty="0">
                <a:solidFill>
                  <a:schemeClr val="dk1"/>
                </a:solidFill>
                <a:latin typeface="Arial"/>
                <a:ea typeface="Calibri"/>
                <a:cs typeface="Arial"/>
              </a:rPr>
              <a:t>Whether or not you confront someone else's behavior, everyone can benefit from being aware of and confronting their own stereotypes and biases. “Turn the flashlight on yourself”. </a:t>
            </a:r>
            <a:endParaRPr lang="en-US" dirty="0">
              <a:solidFill>
                <a:schemeClr val="dk1"/>
              </a:solidFill>
              <a:ea typeface="Calibri"/>
            </a:endParaRPr>
          </a:p>
          <a:p>
            <a:pPr>
              <a:lnSpc>
                <a:spcPct val="90000"/>
              </a:lnSpc>
              <a:buClr>
                <a:srgbClr val="EFBD47"/>
              </a:buClr>
              <a:buFont typeface="Wingdings"/>
              <a:buChar char="Ø"/>
              <a:tabLst>
                <a:tab pos="240665" algn="l"/>
              </a:tabLst>
            </a:pPr>
            <a:r>
              <a:rPr lang="en-US" sz="2100" b="1" spc="-10" dirty="0">
                <a:solidFill>
                  <a:schemeClr val="tx1"/>
                </a:solidFill>
                <a:latin typeface="Arial"/>
                <a:ea typeface="Calibri"/>
                <a:cs typeface="Arial"/>
              </a:rPr>
              <a:t>Try the following exercise when you meet someone new:</a:t>
            </a:r>
          </a:p>
          <a:p>
            <a:pPr marL="781050" lvl="1" indent="-342900">
              <a:lnSpc>
                <a:spcPct val="90000"/>
              </a:lnSpc>
              <a:spcBef>
                <a:spcPts val="500"/>
              </a:spcBef>
              <a:buClr>
                <a:srgbClr val="A53010"/>
              </a:buClr>
              <a:buFont typeface="Wingdings"/>
              <a:buChar char="Ø"/>
              <a:tabLst>
                <a:tab pos="240665" algn="l"/>
              </a:tabLst>
            </a:pPr>
            <a:r>
              <a:rPr lang="en-US" sz="2100" b="1" spc="-10" dirty="0">
                <a:solidFill>
                  <a:schemeClr val="bg1"/>
                </a:solidFill>
                <a:latin typeface="Arial"/>
                <a:ea typeface="Calibri"/>
                <a:cs typeface="Arial"/>
              </a:rPr>
              <a:t>Ask yourself what first impressions come to mind.</a:t>
            </a:r>
            <a:r>
              <a:rPr lang="en-US" sz="2100" b="1" spc="-10" dirty="0">
                <a:solidFill>
                  <a:schemeClr val="dk2"/>
                </a:solidFill>
                <a:latin typeface="Arial"/>
                <a:ea typeface="Calibri"/>
                <a:cs typeface="Arial"/>
              </a:rPr>
              <a:t> </a:t>
            </a:r>
          </a:p>
          <a:p>
            <a:pPr marL="1238250" lvl="2" indent="-342900">
              <a:lnSpc>
                <a:spcPct val="90000"/>
              </a:lnSpc>
              <a:spcBef>
                <a:spcPts val="500"/>
              </a:spcBef>
              <a:buClr>
                <a:srgbClr val="A53010"/>
              </a:buClr>
              <a:buFont typeface="Wingdings"/>
              <a:buChar char="Ø"/>
              <a:tabLst>
                <a:tab pos="240665" algn="l"/>
              </a:tabLst>
            </a:pPr>
            <a:r>
              <a:rPr lang="en-US" sz="2100" b="1" spc="-10" dirty="0">
                <a:solidFill>
                  <a:schemeClr val="dk1"/>
                </a:solidFill>
                <a:latin typeface="Arial"/>
                <a:ea typeface="Calibri"/>
                <a:cs typeface="Arial"/>
              </a:rPr>
              <a:t>Do you think this person is intelligent? Why or why not?</a:t>
            </a:r>
          </a:p>
          <a:p>
            <a:pPr marL="1238250" lvl="2" indent="-342900">
              <a:lnSpc>
                <a:spcPct val="90000"/>
              </a:lnSpc>
              <a:spcBef>
                <a:spcPts val="500"/>
              </a:spcBef>
              <a:buClr>
                <a:srgbClr val="A53010"/>
              </a:buClr>
              <a:buFont typeface="Wingdings"/>
              <a:buChar char="Ø"/>
              <a:tabLst>
                <a:tab pos="240665" algn="l"/>
              </a:tabLst>
            </a:pPr>
            <a:r>
              <a:rPr lang="en-US" sz="2100" b="1" spc="-10" dirty="0">
                <a:solidFill>
                  <a:schemeClr val="dk1"/>
                </a:solidFill>
                <a:latin typeface="Arial"/>
                <a:ea typeface="Calibri"/>
                <a:cs typeface="Arial"/>
              </a:rPr>
              <a:t>Do you think this person is a hard worker? Why or why not?</a:t>
            </a:r>
          </a:p>
          <a:p>
            <a:pPr marL="781050" lvl="1" indent="-342900">
              <a:lnSpc>
                <a:spcPct val="90000"/>
              </a:lnSpc>
              <a:spcBef>
                <a:spcPts val="500"/>
              </a:spcBef>
              <a:buClr>
                <a:srgbClr val="A53010"/>
              </a:buClr>
              <a:buFont typeface="Wingdings"/>
              <a:buChar char="Ø"/>
              <a:tabLst>
                <a:tab pos="240665" algn="l"/>
              </a:tabLst>
            </a:pPr>
            <a:r>
              <a:rPr lang="en-US" sz="2100" b="1" spc="-10" dirty="0">
                <a:solidFill>
                  <a:schemeClr val="bg1"/>
                </a:solidFill>
                <a:latin typeface="Arial"/>
                <a:ea typeface="Calibri"/>
                <a:cs typeface="Arial"/>
              </a:rPr>
              <a:t>Are you reminded of someone else you know from a past experience? </a:t>
            </a:r>
          </a:p>
          <a:p>
            <a:pPr marL="1238250" lvl="2" indent="-342900">
              <a:lnSpc>
                <a:spcPct val="90000"/>
              </a:lnSpc>
              <a:spcBef>
                <a:spcPts val="500"/>
              </a:spcBef>
              <a:buClr>
                <a:srgbClr val="A53010"/>
              </a:buClr>
              <a:buFont typeface="Wingdings"/>
              <a:buChar char="Ø"/>
              <a:tabLst>
                <a:tab pos="240665" algn="l"/>
              </a:tabLst>
            </a:pPr>
            <a:r>
              <a:rPr lang="en-US" sz="2100" b="1" spc="-10" dirty="0">
                <a:solidFill>
                  <a:schemeClr val="dk1"/>
                </a:solidFill>
                <a:latin typeface="Arial"/>
                <a:ea typeface="Calibri"/>
                <a:cs typeface="Arial"/>
              </a:rPr>
              <a:t>If so, is this a positive or negative memory?</a:t>
            </a:r>
          </a:p>
          <a:p>
            <a:pPr marL="1238250" lvl="2" indent="-342900">
              <a:lnSpc>
                <a:spcPct val="90000"/>
              </a:lnSpc>
              <a:spcBef>
                <a:spcPts val="500"/>
              </a:spcBef>
              <a:buClr>
                <a:srgbClr val="A53010"/>
              </a:buClr>
              <a:buFont typeface="Wingdings"/>
              <a:buChar char="Ø"/>
              <a:tabLst>
                <a:tab pos="240665" algn="l"/>
              </a:tabLst>
            </a:pPr>
            <a:r>
              <a:rPr lang="en-US" sz="2100" b="1" spc="-10" dirty="0">
                <a:solidFill>
                  <a:schemeClr val="dk1"/>
                </a:solidFill>
                <a:latin typeface="Arial"/>
                <a:ea typeface="Calibri"/>
                <a:cs typeface="Arial"/>
              </a:rPr>
              <a:t>Because of this memory, do you feel more or less likely to </a:t>
            </a:r>
            <a:r>
              <a:rPr lang="en-US" sz="2100" b="1" u="sng" spc="-10" dirty="0">
                <a:solidFill>
                  <a:schemeClr val="dk1"/>
                </a:solidFill>
                <a:latin typeface="Arial"/>
                <a:ea typeface="Calibri"/>
                <a:cs typeface="Arial"/>
              </a:rPr>
              <a:t>trust</a:t>
            </a:r>
            <a:r>
              <a:rPr lang="en-US" sz="2100" b="1" spc="-10" dirty="0">
                <a:solidFill>
                  <a:schemeClr val="dk1"/>
                </a:solidFill>
                <a:latin typeface="Arial"/>
                <a:ea typeface="Calibri"/>
                <a:cs typeface="Arial"/>
              </a:rPr>
              <a:t> this person?</a:t>
            </a:r>
          </a:p>
          <a:p>
            <a:pPr marL="1257300" indent="-342900">
              <a:lnSpc>
                <a:spcPct val="90000"/>
              </a:lnSpc>
              <a:buClr>
                <a:srgbClr val="A53010"/>
              </a:buClr>
              <a:buFont typeface="Wingdings"/>
              <a:buChar char="Ø"/>
              <a:tabLst>
                <a:tab pos="240665" algn="l"/>
              </a:tabLst>
            </a:pPr>
            <a:r>
              <a:rPr lang="en-US" sz="2100" b="1" spc="-10" dirty="0">
                <a:solidFill>
                  <a:schemeClr val="dk1"/>
                </a:solidFill>
                <a:latin typeface="Arial"/>
                <a:ea typeface="Calibri"/>
                <a:cs typeface="Arial"/>
              </a:rPr>
              <a:t>After answering these questions you can see how your own stereotyping and biases may affect how you view people. Once you are aware of a possible bias, it is easier to confront the issue and try to make a more objective decision. </a:t>
            </a:r>
          </a:p>
          <a:p>
            <a:pPr marL="298450" indent="-285750">
              <a:lnSpc>
                <a:spcPct val="100000"/>
              </a:lnSpc>
              <a:spcBef>
                <a:spcPts val="965"/>
              </a:spcBef>
              <a:buClr>
                <a:srgbClr val="EFBD47"/>
              </a:buClr>
              <a:buFont typeface="Wingdings"/>
              <a:buChar char="Ø"/>
              <a:tabLst>
                <a:tab pos="240665" algn="l"/>
              </a:tabLst>
            </a:pPr>
            <a:endParaRPr lang="en-US" spc="-10" dirty="0">
              <a:ea typeface="Calibri"/>
            </a:endParaRPr>
          </a:p>
        </p:txBody>
      </p:sp>
      <p:sp>
        <p:nvSpPr>
          <p:cNvPr id="7" name="object 7"/>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12</a:t>
            </a:fld>
            <a:endParaRPr spc="-25"/>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398"/>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13</a:t>
            </a:fld>
            <a:endParaRPr spc="-25"/>
          </a:p>
        </p:txBody>
      </p:sp>
      <p:sp>
        <p:nvSpPr>
          <p:cNvPr id="6" name="TextBox 5">
            <a:extLst>
              <a:ext uri="{FF2B5EF4-FFF2-40B4-BE49-F238E27FC236}">
                <a16:creationId xmlns:a16="http://schemas.microsoft.com/office/drawing/2014/main" id="{7DBB4B63-0E62-5FC9-DF58-CA3F28026C30}"/>
              </a:ext>
            </a:extLst>
          </p:cNvPr>
          <p:cNvSpPr txBox="1"/>
          <p:nvPr/>
        </p:nvSpPr>
        <p:spPr>
          <a:xfrm>
            <a:off x="2584173" y="304800"/>
            <a:ext cx="67983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spc="-95" dirty="0">
                <a:solidFill>
                  <a:schemeClr val="accent1"/>
                </a:solidFill>
                <a:latin typeface="Century Gothic"/>
                <a:ea typeface="+mj-ea"/>
              </a:rPr>
              <a:t>Unconscious</a:t>
            </a:r>
            <a:r>
              <a:rPr lang="en-US" sz="4000" b="1" i="0" dirty="0">
                <a:solidFill>
                  <a:schemeClr val="accent1"/>
                </a:solidFill>
                <a:latin typeface="Century Gothic"/>
                <a:ea typeface="Century Gothic"/>
                <a:cs typeface="Century Gothic"/>
              </a:rPr>
              <a:t> Bias</a:t>
            </a:r>
            <a:endParaRPr lang="en-US" sz="4000" dirty="0">
              <a:solidFill>
                <a:schemeClr val="accent1"/>
              </a:solidFill>
            </a:endParaRPr>
          </a:p>
        </p:txBody>
      </p:sp>
      <p:sp>
        <p:nvSpPr>
          <p:cNvPr id="9" name="TextBox 8">
            <a:extLst>
              <a:ext uri="{FF2B5EF4-FFF2-40B4-BE49-F238E27FC236}">
                <a16:creationId xmlns:a16="http://schemas.microsoft.com/office/drawing/2014/main" id="{6A1E9C93-1BD2-BB0E-B5B4-4A2D10CA2083}"/>
              </a:ext>
            </a:extLst>
          </p:cNvPr>
          <p:cNvSpPr txBox="1"/>
          <p:nvPr/>
        </p:nvSpPr>
        <p:spPr>
          <a:xfrm>
            <a:off x="742121" y="1258956"/>
            <a:ext cx="107872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algn="l" rtl="0">
              <a:buFont typeface="Wingdings 3,Sans-Serif"/>
              <a:buChar char=""/>
            </a:pPr>
            <a:r>
              <a:rPr lang="en-US" sz="2400" b="1" i="0" u="sng" baseline="0" dirty="0">
                <a:solidFill>
                  <a:schemeClr val="accent1"/>
                </a:solidFill>
                <a:latin typeface="Arial"/>
                <a:ea typeface="Arial"/>
                <a:cs typeface="Arial"/>
              </a:rPr>
              <a:t>All humans have bias</a:t>
            </a:r>
            <a:r>
              <a:rPr lang="en-US" sz="2400" b="0" i="0" u="none" strike="noStrike" baseline="0" dirty="0">
                <a:solidFill>
                  <a:schemeClr val="accent1"/>
                </a:solidFill>
                <a:latin typeface="Arial"/>
                <a:ea typeface="Arial"/>
                <a:cs typeface="Arial"/>
              </a:rPr>
              <a:t>- </a:t>
            </a:r>
            <a:r>
              <a:rPr lang="en-US" sz="2400" b="0" i="0" u="none" strike="noStrike" baseline="0" dirty="0">
                <a:solidFill>
                  <a:srgbClr val="FEFFFF"/>
                </a:solidFill>
                <a:latin typeface="Arial"/>
                <a:ea typeface="Arial"/>
                <a:cs typeface="Arial"/>
              </a:rPr>
              <a:t>Much of it we are unaware of – it is unconscious. Our biases affect us and our decision-making processes in several different ways:</a:t>
            </a:r>
            <a:r>
              <a:rPr lang="en-US" sz="2400" b="0" i="0" dirty="0">
                <a:solidFill>
                  <a:srgbClr val="FFFFFF"/>
                </a:solidFill>
                <a:latin typeface="Arial"/>
                <a:ea typeface="Arial"/>
                <a:cs typeface="Arial"/>
              </a:rPr>
              <a:t>​</a:t>
            </a:r>
          </a:p>
          <a:p>
            <a:pPr marL="228600" lvl="0" indent="-228600" algn="l" rtl="0">
              <a:buFont typeface="Wingdings 3,Sans-Serif"/>
              <a:buChar char=""/>
            </a:pPr>
            <a:endParaRPr lang="en-US" sz="2400" b="0" i="0" dirty="0">
              <a:solidFill>
                <a:srgbClr val="FFFFFF"/>
              </a:solidFill>
              <a:latin typeface="Arial"/>
              <a:ea typeface="Arial"/>
              <a:cs typeface="Arial"/>
            </a:endParaRPr>
          </a:p>
          <a:p>
            <a:pPr marL="228600" lvl="0" indent="-228600" algn="l" rtl="0">
              <a:buFont typeface="Wingdings 3,Sans-Serif"/>
              <a:buChar char=""/>
            </a:pPr>
            <a:r>
              <a:rPr lang="en-US" sz="2400" b="1" i="0" u="none" strike="noStrike" baseline="0" dirty="0">
                <a:solidFill>
                  <a:schemeClr val="accent1"/>
                </a:solidFill>
                <a:latin typeface="Arial"/>
                <a:ea typeface="Arial"/>
                <a:cs typeface="Arial"/>
              </a:rPr>
              <a:t>Our Perception</a:t>
            </a:r>
            <a:r>
              <a:rPr lang="en-US" sz="2400" b="0" i="0" u="none" strike="noStrike" baseline="0" dirty="0">
                <a:solidFill>
                  <a:schemeClr val="accent1"/>
                </a:solidFill>
                <a:latin typeface="Arial"/>
                <a:ea typeface="Arial"/>
                <a:cs typeface="Arial"/>
              </a:rPr>
              <a:t> </a:t>
            </a:r>
            <a:r>
              <a:rPr lang="en-US" sz="2400" b="0" i="0" u="none" strike="noStrike" baseline="0" dirty="0">
                <a:solidFill>
                  <a:srgbClr val="FEFFFF"/>
                </a:solidFill>
                <a:latin typeface="Arial"/>
                <a:ea typeface="Arial"/>
                <a:cs typeface="Arial"/>
              </a:rPr>
              <a:t>– how we see people and perceive reality.</a:t>
            </a:r>
            <a:r>
              <a:rPr lang="en-US" sz="2400" b="0" i="0" dirty="0">
                <a:solidFill>
                  <a:srgbClr val="FFFFFF"/>
                </a:solidFill>
                <a:latin typeface="Arial"/>
                <a:ea typeface="Arial"/>
                <a:cs typeface="Arial"/>
              </a:rPr>
              <a:t>​</a:t>
            </a:r>
          </a:p>
          <a:p>
            <a:pPr marL="228600" lvl="0" indent="-228600" algn="l" rtl="0">
              <a:buFont typeface="Wingdings 3,Sans-Serif"/>
              <a:buChar char=""/>
            </a:pPr>
            <a:r>
              <a:rPr lang="en-US" sz="2400" b="1" i="0" u="none" strike="noStrike" baseline="0" dirty="0">
                <a:solidFill>
                  <a:schemeClr val="accent1"/>
                </a:solidFill>
                <a:latin typeface="Arial"/>
                <a:ea typeface="Arial"/>
                <a:cs typeface="Arial"/>
              </a:rPr>
              <a:t>Our Attitude</a:t>
            </a:r>
            <a:r>
              <a:rPr lang="en-US" sz="2400" b="0" i="0" u="none" strike="noStrike" baseline="0" dirty="0">
                <a:solidFill>
                  <a:schemeClr val="accent1"/>
                </a:solidFill>
                <a:latin typeface="Arial"/>
                <a:ea typeface="Arial"/>
                <a:cs typeface="Arial"/>
              </a:rPr>
              <a:t> </a:t>
            </a:r>
            <a:r>
              <a:rPr lang="en-US" sz="2400" b="0" i="0" u="none" strike="noStrike" baseline="0" dirty="0">
                <a:solidFill>
                  <a:srgbClr val="FEFFFF"/>
                </a:solidFill>
                <a:latin typeface="Arial"/>
                <a:ea typeface="Arial"/>
                <a:cs typeface="Arial"/>
              </a:rPr>
              <a:t>– how we react towards certain people.</a:t>
            </a:r>
            <a:r>
              <a:rPr lang="en-US" sz="2400" b="0" i="0" dirty="0">
                <a:solidFill>
                  <a:srgbClr val="FFFFFF"/>
                </a:solidFill>
                <a:latin typeface="Arial"/>
                <a:ea typeface="Arial"/>
                <a:cs typeface="Arial"/>
              </a:rPr>
              <a:t>​</a:t>
            </a:r>
          </a:p>
          <a:p>
            <a:pPr marL="228600" lvl="0" indent="-228600" algn="l" rtl="0">
              <a:buFont typeface="Wingdings 3,Sans-Serif"/>
              <a:buChar char=""/>
            </a:pPr>
            <a:r>
              <a:rPr lang="en-US" sz="2400" b="1" i="0" u="none" strike="noStrike" baseline="0" dirty="0">
                <a:solidFill>
                  <a:schemeClr val="accent1"/>
                </a:solidFill>
                <a:latin typeface="Arial"/>
                <a:ea typeface="Arial"/>
                <a:cs typeface="Arial"/>
              </a:rPr>
              <a:t>Our Behaviors</a:t>
            </a:r>
            <a:r>
              <a:rPr lang="en-US" sz="2400" b="0" i="0" u="none" strike="noStrike" baseline="0" dirty="0">
                <a:solidFill>
                  <a:schemeClr val="accent1"/>
                </a:solidFill>
                <a:latin typeface="Arial"/>
                <a:ea typeface="Arial"/>
                <a:cs typeface="Arial"/>
              </a:rPr>
              <a:t> </a:t>
            </a:r>
            <a:r>
              <a:rPr lang="en-US" sz="2400" b="0" i="0" u="none" strike="noStrike" baseline="0" dirty="0">
                <a:solidFill>
                  <a:srgbClr val="FEFFFF"/>
                </a:solidFill>
                <a:latin typeface="Arial"/>
                <a:ea typeface="Arial"/>
                <a:cs typeface="Arial"/>
              </a:rPr>
              <a:t>– how receptive/friendly we are towards certain people.</a:t>
            </a:r>
            <a:r>
              <a:rPr lang="en-US" sz="2400" b="0" i="0" dirty="0">
                <a:solidFill>
                  <a:srgbClr val="FFFFFF"/>
                </a:solidFill>
                <a:latin typeface="Arial"/>
                <a:ea typeface="Arial"/>
                <a:cs typeface="Arial"/>
              </a:rPr>
              <a:t>​</a:t>
            </a:r>
          </a:p>
          <a:p>
            <a:pPr marL="228600" lvl="0" indent="-228600" algn="l" rtl="0">
              <a:buFont typeface="Wingdings 3,Sans-Serif"/>
              <a:buChar char=""/>
            </a:pPr>
            <a:r>
              <a:rPr lang="en-US" sz="2400" b="1" i="0" u="none" strike="noStrike" baseline="0" dirty="0">
                <a:solidFill>
                  <a:schemeClr val="accent1"/>
                </a:solidFill>
                <a:latin typeface="Arial"/>
                <a:ea typeface="Arial"/>
                <a:cs typeface="Arial"/>
              </a:rPr>
              <a:t>Our Attention</a:t>
            </a:r>
            <a:r>
              <a:rPr lang="en-US" sz="2400" b="0" i="0" u="none" strike="noStrike" baseline="0" dirty="0">
                <a:solidFill>
                  <a:schemeClr val="accent1"/>
                </a:solidFill>
                <a:latin typeface="Arial"/>
                <a:ea typeface="Arial"/>
                <a:cs typeface="Arial"/>
              </a:rPr>
              <a:t> </a:t>
            </a:r>
            <a:r>
              <a:rPr lang="en-US" sz="2400" b="0" i="0" u="none" strike="noStrike" baseline="0" dirty="0">
                <a:solidFill>
                  <a:srgbClr val="FEFFFF"/>
                </a:solidFill>
                <a:latin typeface="Arial"/>
                <a:ea typeface="Arial"/>
                <a:cs typeface="Arial"/>
              </a:rPr>
              <a:t>– which aspects of a person we pay most attention to.</a:t>
            </a:r>
            <a:r>
              <a:rPr lang="en-US" sz="2400" b="0" i="0" dirty="0">
                <a:solidFill>
                  <a:srgbClr val="FFFFFF"/>
                </a:solidFill>
                <a:latin typeface="Arial"/>
                <a:ea typeface="Arial"/>
                <a:cs typeface="Arial"/>
              </a:rPr>
              <a:t>​</a:t>
            </a:r>
          </a:p>
          <a:p>
            <a:pPr marL="228600" lvl="0" indent="-228600" algn="l" rtl="0">
              <a:buFont typeface="Wingdings 3,Sans-Serif"/>
              <a:buChar char=""/>
            </a:pPr>
            <a:r>
              <a:rPr lang="en-US" sz="2400" b="1" i="0" u="none" strike="noStrike" baseline="0" dirty="0">
                <a:solidFill>
                  <a:schemeClr val="accent1"/>
                </a:solidFill>
                <a:latin typeface="Arial"/>
                <a:ea typeface="Arial"/>
                <a:cs typeface="Arial"/>
              </a:rPr>
              <a:t>Our Listening</a:t>
            </a:r>
            <a:r>
              <a:rPr lang="en-US" sz="2400" b="0" i="0" u="none" strike="noStrike" baseline="0" dirty="0">
                <a:solidFill>
                  <a:schemeClr val="accent1"/>
                </a:solidFill>
                <a:latin typeface="Arial"/>
                <a:ea typeface="Arial"/>
                <a:cs typeface="Arial"/>
              </a:rPr>
              <a:t> </a:t>
            </a:r>
            <a:r>
              <a:rPr lang="en-US" sz="2400" b="1" i="0" u="none" strike="noStrike" baseline="0" dirty="0">
                <a:solidFill>
                  <a:schemeClr val="accent1"/>
                </a:solidFill>
                <a:latin typeface="Arial"/>
                <a:ea typeface="Arial"/>
                <a:cs typeface="Arial"/>
              </a:rPr>
              <a:t>Skills</a:t>
            </a:r>
            <a:r>
              <a:rPr lang="en-US" sz="2400" b="0" i="0" u="none" strike="noStrike" baseline="0" dirty="0">
                <a:solidFill>
                  <a:schemeClr val="accent1"/>
                </a:solidFill>
                <a:latin typeface="Arial"/>
                <a:ea typeface="Arial"/>
                <a:cs typeface="Arial"/>
              </a:rPr>
              <a:t> </a:t>
            </a:r>
            <a:r>
              <a:rPr lang="en-US" sz="2400" b="0" i="0" u="none" strike="noStrike" baseline="0" dirty="0">
                <a:solidFill>
                  <a:srgbClr val="FEFFFF"/>
                </a:solidFill>
                <a:latin typeface="Arial"/>
                <a:ea typeface="Arial"/>
                <a:cs typeface="Arial"/>
              </a:rPr>
              <a:t>– how much we actively listen to what certain people say.</a:t>
            </a:r>
            <a:r>
              <a:rPr lang="en-US" sz="2400" b="0" i="0" dirty="0">
                <a:solidFill>
                  <a:srgbClr val="FFFFFF"/>
                </a:solidFill>
                <a:latin typeface="Arial"/>
                <a:ea typeface="Arial"/>
                <a:cs typeface="Arial"/>
              </a:rPr>
              <a:t>​</a:t>
            </a:r>
          </a:p>
          <a:p>
            <a:pPr marL="228600" lvl="0" indent="-228600" algn="l" rtl="0">
              <a:buFont typeface="Wingdings 3,Sans-Serif"/>
              <a:buChar char=""/>
            </a:pPr>
            <a:r>
              <a:rPr lang="en-US" sz="2400" b="1" i="0" u="none" strike="noStrike" baseline="0" dirty="0">
                <a:solidFill>
                  <a:schemeClr val="accent1"/>
                </a:solidFill>
                <a:latin typeface="Arial"/>
                <a:ea typeface="Arial"/>
                <a:cs typeface="Arial"/>
              </a:rPr>
              <a:t>Our Micro-affirmations</a:t>
            </a:r>
            <a:r>
              <a:rPr lang="en-US" sz="2400" b="0" i="0" u="none" strike="noStrike" baseline="0" dirty="0">
                <a:solidFill>
                  <a:schemeClr val="accent1"/>
                </a:solidFill>
                <a:latin typeface="Arial"/>
                <a:ea typeface="Arial"/>
                <a:cs typeface="Arial"/>
              </a:rPr>
              <a:t> </a:t>
            </a:r>
            <a:r>
              <a:rPr lang="en-US" sz="2400" b="0" i="0" u="none" strike="noStrike" baseline="0" dirty="0">
                <a:solidFill>
                  <a:srgbClr val="FEFFFF"/>
                </a:solidFill>
                <a:latin typeface="Arial"/>
                <a:ea typeface="Arial"/>
                <a:cs typeface="Arial"/>
              </a:rPr>
              <a:t>– how much or how little we comfort certain people in certain situations.</a:t>
            </a:r>
            <a:r>
              <a:rPr lang="en-US" sz="2400" b="0" i="0" dirty="0">
                <a:solidFill>
                  <a:srgbClr val="FFFFFF"/>
                </a:solidFill>
                <a:latin typeface="Arial"/>
                <a:ea typeface="Arial"/>
                <a:cs typeface="Arial"/>
              </a:rPr>
              <a:t>​</a:t>
            </a:r>
            <a:endParaRPr lang="en-US" sz="2400" dirty="0"/>
          </a:p>
        </p:txBody>
      </p:sp>
    </p:spTree>
    <p:extLst>
      <p:ext uri="{BB962C8B-B14F-4D97-AF65-F5344CB8AC3E}">
        <p14:creationId xmlns:p14="http://schemas.microsoft.com/office/powerpoint/2010/main" val="4294620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70719"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sp>
        <p:nvSpPr>
          <p:cNvPr id="4" name="object 4"/>
          <p:cNvSpPr txBox="1">
            <a:spLocks noGrp="1"/>
          </p:cNvSpPr>
          <p:nvPr>
            <p:ph type="title"/>
          </p:nvPr>
        </p:nvSpPr>
        <p:spPr>
          <a:xfrm>
            <a:off x="3197089" y="504913"/>
            <a:ext cx="5128895" cy="566822"/>
          </a:xfrm>
          <a:prstGeom prst="rect">
            <a:avLst/>
          </a:prstGeom>
        </p:spPr>
        <p:txBody>
          <a:bodyPr vert="horz" wrap="square" lIns="0" tIns="12700" rIns="0" bIns="0" rtlCol="0">
            <a:spAutoFit/>
          </a:bodyPr>
          <a:lstStyle/>
          <a:p>
            <a:pPr marL="12700" algn="ctr">
              <a:spcBef>
                <a:spcPts val="100"/>
              </a:spcBef>
            </a:pPr>
            <a:r>
              <a:rPr lang="en-US" sz="4000" b="1" spc="-95" dirty="0">
                <a:solidFill>
                  <a:schemeClr val="accent1"/>
                </a:solidFill>
                <a:latin typeface="Century Gothic"/>
                <a:cs typeface="+mn-cs"/>
              </a:rPr>
              <a:t>Unconscious</a:t>
            </a:r>
            <a:r>
              <a:rPr lang="en-US" sz="4000" b="1" spc="-95" dirty="0">
                <a:solidFill>
                  <a:schemeClr val="accent1"/>
                </a:solidFill>
                <a:latin typeface="Century Gothic"/>
              </a:rPr>
              <a:t> Bias</a:t>
            </a:r>
            <a:endParaRPr lang="en-US" sz="4000" b="1" dirty="0">
              <a:solidFill>
                <a:schemeClr val="accent1"/>
              </a:solidFill>
            </a:endParaRPr>
          </a:p>
        </p:txBody>
      </p:sp>
      <p:sp>
        <p:nvSpPr>
          <p:cNvPr id="5" name="object 5"/>
          <p:cNvSpPr txBox="1">
            <a:spLocks noGrp="1"/>
          </p:cNvSpPr>
          <p:nvPr>
            <p:ph sz="half" idx="2"/>
          </p:nvPr>
        </p:nvSpPr>
        <p:spPr>
          <a:xfrm>
            <a:off x="622566" y="1564131"/>
            <a:ext cx="9891475" cy="4570610"/>
          </a:xfrm>
          <a:prstGeom prst="rect">
            <a:avLst/>
          </a:prstGeom>
        </p:spPr>
        <p:txBody>
          <a:bodyPr vert="horz" wrap="square" lIns="0" tIns="122555" rIns="0" bIns="0" rtlCol="0" anchor="t">
            <a:spAutoFit/>
          </a:bodyPr>
          <a:lstStyle/>
          <a:p>
            <a:pPr marL="0" indent="0" algn="ctr">
              <a:lnSpc>
                <a:spcPct val="90000"/>
              </a:lnSpc>
              <a:spcBef>
                <a:spcPts val="0"/>
              </a:spcBef>
              <a:buClr>
                <a:srgbClr val="B30100"/>
              </a:buClr>
              <a:buNone/>
              <a:tabLst>
                <a:tab pos="240665" algn="l"/>
              </a:tabLst>
            </a:pPr>
            <a:r>
              <a:rPr lang="en-US" sz="2400" b="1" spc="-10" dirty="0">
                <a:solidFill>
                  <a:schemeClr val="dk1"/>
                </a:solidFill>
                <a:latin typeface="Arial"/>
                <a:ea typeface="Calibri"/>
                <a:cs typeface="Arial"/>
              </a:rPr>
              <a:t>Here are five types of unconscious bias that may affect our decision-making as follows: </a:t>
            </a:r>
          </a:p>
          <a:p>
            <a:pPr algn="ctr">
              <a:lnSpc>
                <a:spcPct val="90000"/>
              </a:lnSpc>
              <a:buClr>
                <a:srgbClr val="B30100"/>
              </a:buClr>
              <a:buFont typeface="Wingdings 3"/>
              <a:buChar char=""/>
              <a:tabLst>
                <a:tab pos="240665" algn="l"/>
              </a:tabLst>
            </a:pPr>
            <a:endParaRPr lang="en-US" sz="1100" spc="-10" dirty="0">
              <a:solidFill>
                <a:srgbClr val="000000"/>
              </a:solidFill>
              <a:latin typeface="Arial"/>
              <a:ea typeface="Calibri"/>
              <a:cs typeface="Arial"/>
            </a:endParaRPr>
          </a:p>
          <a:p>
            <a:pPr>
              <a:lnSpc>
                <a:spcPct val="90000"/>
              </a:lnSpc>
              <a:buClr>
                <a:srgbClr val="B30100"/>
              </a:buClr>
              <a:buFont typeface="Wingdings 3"/>
              <a:buChar char=""/>
              <a:tabLst>
                <a:tab pos="240665" algn="l"/>
              </a:tabLst>
            </a:pPr>
            <a:r>
              <a:rPr lang="en-US" sz="2200" b="1" spc="-10" dirty="0">
                <a:solidFill>
                  <a:schemeClr val="accent1"/>
                </a:solidFill>
                <a:latin typeface="Arial"/>
                <a:ea typeface="Calibri"/>
                <a:cs typeface="Arial"/>
              </a:rPr>
              <a:t>1. Anchoring Bias</a:t>
            </a:r>
            <a:r>
              <a:rPr lang="en-US" sz="2200" spc="-10" dirty="0">
                <a:solidFill>
                  <a:schemeClr val="dk1"/>
                </a:solidFill>
                <a:latin typeface="Arial"/>
                <a:ea typeface="Calibri"/>
                <a:cs typeface="Arial"/>
              </a:rPr>
              <a:t> –  is a cognitive bias that describes the common human tendency to rely too heavily on the first piece of information offered when making decisions and subsequent judgments. </a:t>
            </a:r>
          </a:p>
          <a:p>
            <a:pPr>
              <a:lnSpc>
                <a:spcPct val="90000"/>
              </a:lnSpc>
              <a:buClr>
                <a:srgbClr val="B30100"/>
              </a:buClr>
              <a:buFont typeface="Wingdings 3"/>
              <a:buChar char=""/>
              <a:tabLst>
                <a:tab pos="240665" algn="l"/>
              </a:tabLst>
            </a:pPr>
            <a:r>
              <a:rPr lang="en-US" sz="2200" b="1" spc="-10" dirty="0">
                <a:solidFill>
                  <a:schemeClr val="accent1"/>
                </a:solidFill>
                <a:latin typeface="Arial"/>
                <a:ea typeface="Calibri"/>
                <a:cs typeface="Arial"/>
              </a:rPr>
              <a:t>2. Affinity Bias</a:t>
            </a:r>
            <a:r>
              <a:rPr lang="en-US" sz="2200" spc="-10" dirty="0">
                <a:solidFill>
                  <a:schemeClr val="accent1"/>
                </a:solidFill>
                <a:latin typeface="Arial"/>
                <a:ea typeface="Calibri"/>
                <a:cs typeface="Arial"/>
              </a:rPr>
              <a:t> </a:t>
            </a:r>
            <a:r>
              <a:rPr lang="en-US" sz="2200" spc="-10" dirty="0">
                <a:solidFill>
                  <a:schemeClr val="dk1"/>
                </a:solidFill>
                <a:latin typeface="Arial"/>
                <a:ea typeface="Calibri"/>
                <a:cs typeface="Arial"/>
              </a:rPr>
              <a:t>– occurs when we see someone we feel we have an affinity with (e.g. attend the same college, grew up in the same town, reminds us of someone we know and like).</a:t>
            </a:r>
          </a:p>
          <a:p>
            <a:pPr>
              <a:lnSpc>
                <a:spcPct val="90000"/>
              </a:lnSpc>
              <a:buClr>
                <a:srgbClr val="B30100"/>
              </a:buClr>
              <a:buFont typeface="Wingdings 3"/>
              <a:buChar char=""/>
              <a:tabLst>
                <a:tab pos="240665" algn="l"/>
              </a:tabLst>
            </a:pPr>
            <a:r>
              <a:rPr lang="en-US" sz="2200" b="1" spc="-10" dirty="0">
                <a:solidFill>
                  <a:schemeClr val="accent1"/>
                </a:solidFill>
                <a:latin typeface="Century Gothic"/>
                <a:ea typeface="Calibri"/>
              </a:rPr>
              <a:t>3</a:t>
            </a:r>
            <a:r>
              <a:rPr lang="en-US" sz="2200" b="1" spc="-10" dirty="0">
                <a:solidFill>
                  <a:schemeClr val="accent1"/>
                </a:solidFill>
                <a:latin typeface="Arial"/>
                <a:ea typeface="Calibri"/>
                <a:cs typeface="Arial"/>
              </a:rPr>
              <a:t>. Halo Effect</a:t>
            </a:r>
            <a:r>
              <a:rPr lang="en-US" sz="2200" spc="-10" dirty="0">
                <a:solidFill>
                  <a:schemeClr val="dk2"/>
                </a:solidFill>
                <a:latin typeface="Arial"/>
                <a:ea typeface="Calibri"/>
                <a:cs typeface="Arial"/>
              </a:rPr>
              <a:t> </a:t>
            </a:r>
            <a:r>
              <a:rPr lang="en-US" sz="2200" spc="-10" dirty="0">
                <a:solidFill>
                  <a:schemeClr val="dk1"/>
                </a:solidFill>
                <a:latin typeface="Arial"/>
                <a:ea typeface="Calibri"/>
                <a:cs typeface="Arial"/>
              </a:rPr>
              <a:t>– when we see one great thing about a person, and we let the halo glow on that significant thing, affect our opinions about everything else about that person. </a:t>
            </a:r>
          </a:p>
          <a:p>
            <a:pPr marL="240665" indent="-227965">
              <a:lnSpc>
                <a:spcPct val="100000"/>
              </a:lnSpc>
              <a:spcBef>
                <a:spcPts val="965"/>
              </a:spcBef>
              <a:buClr>
                <a:srgbClr val="B30100"/>
              </a:buClr>
              <a:buFont typeface="Arial"/>
              <a:buChar char="•"/>
              <a:tabLst>
                <a:tab pos="240665" algn="l"/>
              </a:tabLst>
            </a:pPr>
            <a:endParaRPr lang="en-US" spc="-10" dirty="0">
              <a:solidFill>
                <a:srgbClr val="303030"/>
              </a:solidFill>
              <a:ea typeface="Calibri"/>
            </a:endParaRPr>
          </a:p>
        </p:txBody>
      </p:sp>
      <p:sp>
        <p:nvSpPr>
          <p:cNvPr id="7" name="object 7"/>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14</a:t>
            </a:fld>
            <a:endParaRPr spc="-25"/>
          </a:p>
        </p:txBody>
      </p:sp>
    </p:spTree>
    <p:extLst>
      <p:ext uri="{BB962C8B-B14F-4D97-AF65-F5344CB8AC3E}">
        <p14:creationId xmlns:p14="http://schemas.microsoft.com/office/powerpoint/2010/main" val="1927002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70719"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sp>
        <p:nvSpPr>
          <p:cNvPr id="4" name="object 4"/>
          <p:cNvSpPr txBox="1">
            <a:spLocks noGrp="1"/>
          </p:cNvSpPr>
          <p:nvPr>
            <p:ph type="title"/>
          </p:nvPr>
        </p:nvSpPr>
        <p:spPr>
          <a:xfrm>
            <a:off x="3322856" y="689864"/>
            <a:ext cx="5128895" cy="566822"/>
          </a:xfrm>
          <a:prstGeom prst="rect">
            <a:avLst/>
          </a:prstGeom>
        </p:spPr>
        <p:txBody>
          <a:bodyPr vert="horz" wrap="square" lIns="0" tIns="12700" rIns="0" bIns="0" rtlCol="0">
            <a:spAutoFit/>
          </a:bodyPr>
          <a:lstStyle/>
          <a:p>
            <a:pPr marL="12700" algn="ctr">
              <a:spcBef>
                <a:spcPts val="100"/>
              </a:spcBef>
            </a:pPr>
            <a:r>
              <a:rPr lang="en-US" sz="4000" b="1" spc="-95" dirty="0">
                <a:solidFill>
                  <a:schemeClr val="accent1"/>
                </a:solidFill>
                <a:latin typeface="Century Gothic"/>
                <a:cs typeface="+mn-cs"/>
              </a:rPr>
              <a:t>Unconscious</a:t>
            </a:r>
            <a:r>
              <a:rPr lang="en-US" sz="4000" b="1" spc="-95" dirty="0">
                <a:solidFill>
                  <a:schemeClr val="accent1"/>
                </a:solidFill>
                <a:latin typeface="Century Gothic"/>
              </a:rPr>
              <a:t> Bias</a:t>
            </a:r>
            <a:endParaRPr lang="en-US" sz="4000" b="1" dirty="0">
              <a:solidFill>
                <a:schemeClr val="accent1"/>
              </a:solidFill>
            </a:endParaRPr>
          </a:p>
        </p:txBody>
      </p:sp>
      <p:sp>
        <p:nvSpPr>
          <p:cNvPr id="5" name="object 5"/>
          <p:cNvSpPr txBox="1">
            <a:spLocks noGrp="1"/>
          </p:cNvSpPr>
          <p:nvPr>
            <p:ph sz="half" idx="2"/>
          </p:nvPr>
        </p:nvSpPr>
        <p:spPr>
          <a:xfrm>
            <a:off x="622566" y="1564131"/>
            <a:ext cx="11301956" cy="3144066"/>
          </a:xfrm>
          <a:prstGeom prst="rect">
            <a:avLst/>
          </a:prstGeom>
        </p:spPr>
        <p:txBody>
          <a:bodyPr vert="horz" wrap="square" lIns="0" tIns="122555" rIns="0" bIns="0" rtlCol="0" anchor="t">
            <a:spAutoFit/>
          </a:bodyPr>
          <a:lstStyle/>
          <a:p>
            <a:pPr>
              <a:lnSpc>
                <a:spcPct val="90000"/>
              </a:lnSpc>
              <a:spcBef>
                <a:spcPts val="0"/>
              </a:spcBef>
              <a:buClr>
                <a:srgbClr val="B30100"/>
              </a:buClr>
              <a:buFont typeface="Wingdings 3"/>
              <a:buChar char=""/>
              <a:tabLst>
                <a:tab pos="240665" algn="l"/>
              </a:tabLst>
            </a:pPr>
            <a:r>
              <a:rPr lang="en-US" sz="2200" b="1" spc="-10" dirty="0">
                <a:solidFill>
                  <a:schemeClr val="accent1"/>
                </a:solidFill>
                <a:latin typeface="Century Gothic"/>
                <a:ea typeface="Calibri"/>
              </a:rPr>
              <a:t>4</a:t>
            </a:r>
            <a:r>
              <a:rPr lang="en-US" sz="2200" b="1" spc="-10" dirty="0">
                <a:solidFill>
                  <a:schemeClr val="accent1"/>
                </a:solidFill>
                <a:latin typeface="Arial"/>
                <a:ea typeface="Calibri"/>
                <a:cs typeface="Arial"/>
              </a:rPr>
              <a:t>. Horns Effect</a:t>
            </a:r>
            <a:r>
              <a:rPr lang="en-US" sz="2200" spc="-10" dirty="0">
                <a:solidFill>
                  <a:schemeClr val="accent1"/>
                </a:solidFill>
                <a:latin typeface="Arial"/>
                <a:ea typeface="Calibri"/>
                <a:cs typeface="Arial"/>
              </a:rPr>
              <a:t> –</a:t>
            </a:r>
            <a:r>
              <a:rPr lang="en-US" sz="2200" spc="-10" dirty="0">
                <a:solidFill>
                  <a:schemeClr val="dk1"/>
                </a:solidFill>
                <a:latin typeface="Arial"/>
                <a:ea typeface="Calibri"/>
                <a:cs typeface="Arial"/>
              </a:rPr>
              <a:t> it is when we see one bad thing about a person and we let it cloud our opinions of their other attributes.</a:t>
            </a:r>
          </a:p>
          <a:p>
            <a:pPr>
              <a:lnSpc>
                <a:spcPct val="90000"/>
              </a:lnSpc>
              <a:buClr>
                <a:srgbClr val="B30100"/>
              </a:buClr>
              <a:buFont typeface="Wingdings 3"/>
              <a:buChar char=""/>
              <a:tabLst>
                <a:tab pos="240665" algn="l"/>
              </a:tabLst>
            </a:pPr>
            <a:r>
              <a:rPr lang="en-US" sz="2200" b="1" spc="-10" dirty="0">
                <a:solidFill>
                  <a:schemeClr val="accent1"/>
                </a:solidFill>
                <a:latin typeface="Century Gothic"/>
                <a:ea typeface="Calibri"/>
              </a:rPr>
              <a:t>5</a:t>
            </a:r>
            <a:r>
              <a:rPr lang="en-US" sz="2200" b="1" spc="-10" dirty="0">
                <a:solidFill>
                  <a:schemeClr val="accent1"/>
                </a:solidFill>
                <a:latin typeface="Arial"/>
                <a:ea typeface="Calibri"/>
                <a:cs typeface="Arial"/>
              </a:rPr>
              <a:t>. Similarity Bias</a:t>
            </a:r>
            <a:r>
              <a:rPr lang="en-US" sz="2200" spc="-10" dirty="0">
                <a:solidFill>
                  <a:schemeClr val="dk1"/>
                </a:solidFill>
                <a:latin typeface="Arial"/>
                <a:ea typeface="Calibri"/>
                <a:cs typeface="Arial"/>
              </a:rPr>
              <a:t> – we want to surround ourselves with people we feel are similar to us, and as a result, we tend to want to work more with people who are like us. </a:t>
            </a:r>
          </a:p>
          <a:p>
            <a:pPr>
              <a:lnSpc>
                <a:spcPct val="90000"/>
              </a:lnSpc>
              <a:buClr>
                <a:srgbClr val="B30100"/>
              </a:buClr>
              <a:buFont typeface="Wingdings 3"/>
              <a:buChar char=""/>
              <a:tabLst>
                <a:tab pos="240665" algn="l"/>
              </a:tabLst>
            </a:pPr>
            <a:endParaRPr lang="en-US" sz="2200" spc="-10" dirty="0">
              <a:solidFill>
                <a:srgbClr val="000000"/>
              </a:solidFill>
              <a:latin typeface="Arial"/>
              <a:ea typeface="Calibri"/>
              <a:cs typeface="Arial"/>
            </a:endParaRPr>
          </a:p>
          <a:p>
            <a:pPr>
              <a:lnSpc>
                <a:spcPct val="90000"/>
              </a:lnSpc>
              <a:buClr>
                <a:srgbClr val="B30100"/>
              </a:buClr>
              <a:buFont typeface="Wingdings 3"/>
              <a:buChar char=""/>
              <a:tabLst>
                <a:tab pos="240665" algn="l"/>
              </a:tabLst>
            </a:pPr>
            <a:endParaRPr lang="en-US" sz="2200" spc="-10" dirty="0">
              <a:solidFill>
                <a:srgbClr val="000000"/>
              </a:solidFill>
              <a:latin typeface="Arial"/>
              <a:ea typeface="Calibri"/>
              <a:cs typeface="Arial"/>
            </a:endParaRPr>
          </a:p>
          <a:p>
            <a:pPr algn="ctr">
              <a:lnSpc>
                <a:spcPct val="90000"/>
              </a:lnSpc>
              <a:buClr>
                <a:srgbClr val="B30100"/>
              </a:buClr>
              <a:buFont typeface="Wingdings 3"/>
              <a:buChar char=""/>
              <a:tabLst>
                <a:tab pos="240665" algn="l"/>
              </a:tabLst>
            </a:pPr>
            <a:r>
              <a:rPr lang="en-US" sz="2200" i="1" spc="-10" dirty="0">
                <a:solidFill>
                  <a:schemeClr val="dk2"/>
                </a:solidFill>
                <a:latin typeface="Arial"/>
                <a:ea typeface="Calibri"/>
                <a:cs typeface="Arial"/>
              </a:rPr>
              <a:t>Please share an individual story that you experienced as a result of unconscious bias.</a:t>
            </a:r>
            <a:endParaRPr lang="en-US" sz="2200" spc="-10" dirty="0">
              <a:solidFill>
                <a:schemeClr val="dk2"/>
              </a:solidFill>
              <a:latin typeface="Arial"/>
              <a:ea typeface="Calibri"/>
              <a:cs typeface="Arial"/>
            </a:endParaRPr>
          </a:p>
          <a:p>
            <a:pPr marL="240665" indent="-227965">
              <a:lnSpc>
                <a:spcPct val="100000"/>
              </a:lnSpc>
              <a:spcBef>
                <a:spcPts val="965"/>
              </a:spcBef>
              <a:buClr>
                <a:srgbClr val="B30100"/>
              </a:buClr>
              <a:buFont typeface="Arial"/>
              <a:buChar char="•"/>
              <a:tabLst>
                <a:tab pos="240665" algn="l"/>
              </a:tabLst>
            </a:pPr>
            <a:endParaRPr lang="en-US" spc="-10" dirty="0">
              <a:solidFill>
                <a:srgbClr val="303030"/>
              </a:solidFill>
              <a:ea typeface="Calibri"/>
            </a:endParaRPr>
          </a:p>
        </p:txBody>
      </p:sp>
      <p:sp>
        <p:nvSpPr>
          <p:cNvPr id="7" name="object 7"/>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15</a:t>
            </a:fld>
            <a:endParaRPr spc="-25"/>
          </a:p>
        </p:txBody>
      </p:sp>
    </p:spTree>
    <p:extLst>
      <p:ext uri="{BB962C8B-B14F-4D97-AF65-F5344CB8AC3E}">
        <p14:creationId xmlns:p14="http://schemas.microsoft.com/office/powerpoint/2010/main" val="2013104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570719"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pic>
        <p:nvPicPr>
          <p:cNvPr id="5" name="object 5"/>
          <p:cNvPicPr/>
          <p:nvPr/>
        </p:nvPicPr>
        <p:blipFill>
          <a:blip r:embed="rId4" cstate="print"/>
          <a:stretch>
            <a:fillRect/>
          </a:stretch>
        </p:blipFill>
        <p:spPr>
          <a:xfrm>
            <a:off x="6747953" y="695750"/>
            <a:ext cx="5444046" cy="5315303"/>
          </a:xfrm>
          <a:prstGeom prst="rect">
            <a:avLst/>
          </a:prstGeom>
        </p:spPr>
      </p:pic>
      <p:sp>
        <p:nvSpPr>
          <p:cNvPr id="6" name="object 6"/>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16</a:t>
            </a:fld>
            <a:endParaRPr spc="-25"/>
          </a:p>
        </p:txBody>
      </p:sp>
      <p:sp>
        <p:nvSpPr>
          <p:cNvPr id="7" name="TextBox 6">
            <a:extLst>
              <a:ext uri="{FF2B5EF4-FFF2-40B4-BE49-F238E27FC236}">
                <a16:creationId xmlns:a16="http://schemas.microsoft.com/office/drawing/2014/main" id="{26348197-BC58-836E-7A5F-53B07D174F73}"/>
              </a:ext>
            </a:extLst>
          </p:cNvPr>
          <p:cNvSpPr txBox="1"/>
          <p:nvPr/>
        </p:nvSpPr>
        <p:spPr>
          <a:xfrm>
            <a:off x="2228295" y="123193"/>
            <a:ext cx="520656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i="0" u="none" strike="noStrike" baseline="0" dirty="0">
                <a:solidFill>
                  <a:srgbClr val="FFC000"/>
                </a:solidFill>
                <a:latin typeface="Century Gothic"/>
              </a:rPr>
              <a:t>Emotional Intelligence in the Workplace</a:t>
            </a:r>
            <a:endParaRPr lang="en-US" sz="3200" b="1" dirty="0">
              <a:solidFill>
                <a:srgbClr val="FFC000"/>
              </a:solidFill>
            </a:endParaRPr>
          </a:p>
        </p:txBody>
      </p:sp>
      <p:sp>
        <p:nvSpPr>
          <p:cNvPr id="8" name="TextBox 7">
            <a:extLst>
              <a:ext uri="{FF2B5EF4-FFF2-40B4-BE49-F238E27FC236}">
                <a16:creationId xmlns:a16="http://schemas.microsoft.com/office/drawing/2014/main" id="{3DAEDE35-4A29-3E6A-5484-571CA92E5108}"/>
              </a:ext>
            </a:extLst>
          </p:cNvPr>
          <p:cNvSpPr txBox="1"/>
          <p:nvPr/>
        </p:nvSpPr>
        <p:spPr>
          <a:xfrm>
            <a:off x="149440" y="1077672"/>
            <a:ext cx="6241773" cy="56784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400" b="0" i="0" u="none" strike="noStrike" baseline="0" dirty="0">
                <a:solidFill>
                  <a:schemeClr val="bg1"/>
                </a:solidFill>
                <a:latin typeface="Arial"/>
                <a:ea typeface="Arial"/>
                <a:cs typeface="Arial"/>
              </a:rPr>
              <a:t>Emotional intelligence is the ability to recognize and understand emotions in oneself and others. In turn, this emotional understanding helps us make decisions, solve problems, and communicate with others within the workplace.</a:t>
            </a:r>
            <a:r>
              <a:rPr lang="en-US" sz="2400" b="0" i="0" dirty="0">
                <a:solidFill>
                  <a:schemeClr val="bg1"/>
                </a:solidFill>
                <a:latin typeface="Arial"/>
                <a:ea typeface="Arial"/>
                <a:cs typeface="Arial"/>
              </a:rPr>
              <a:t>​</a:t>
            </a:r>
          </a:p>
          <a:p>
            <a:pPr algn="l" rtl="0"/>
            <a:r>
              <a:rPr lang="en-US" sz="1700" b="0" i="0" dirty="0">
                <a:solidFill>
                  <a:schemeClr val="bg1"/>
                </a:solidFill>
                <a:latin typeface="Arial"/>
                <a:ea typeface="Arial"/>
                <a:cs typeface="Arial"/>
              </a:rPr>
              <a:t>​</a:t>
            </a:r>
          </a:p>
          <a:p>
            <a:pPr algn="l" rtl="0"/>
            <a:r>
              <a:rPr lang="en-US" sz="2400" b="0" i="0" u="none" strike="noStrike" baseline="0" dirty="0">
                <a:solidFill>
                  <a:schemeClr val="bg1"/>
                </a:solidFill>
                <a:latin typeface="Arial"/>
                <a:ea typeface="Arial"/>
                <a:cs typeface="Arial"/>
              </a:rPr>
              <a:t>It is also a skill that researchers believe can be improved with training and practice such as: </a:t>
            </a:r>
            <a:r>
              <a:rPr lang="en-US" sz="2400" b="0" i="0" dirty="0">
                <a:solidFill>
                  <a:schemeClr val="bg1"/>
                </a:solidFill>
                <a:latin typeface="Arial"/>
                <a:ea typeface="Arial"/>
                <a:cs typeface="Arial"/>
              </a:rPr>
              <a:t>​</a:t>
            </a:r>
          </a:p>
          <a:p>
            <a:pPr marL="1143000" lvl="0" indent="-203200" algn="l" rtl="0">
              <a:buFont typeface="Arial,Sans-Serif"/>
              <a:buChar char="❑"/>
            </a:pPr>
            <a:r>
              <a:rPr lang="en-US" sz="2400" b="0" i="0" u="none" strike="noStrike" baseline="0" dirty="0">
                <a:solidFill>
                  <a:schemeClr val="bg1"/>
                </a:solidFill>
                <a:latin typeface="Arial"/>
                <a:ea typeface="Arial"/>
                <a:cs typeface="Arial"/>
              </a:rPr>
              <a:t>Become More Self-Aware</a:t>
            </a:r>
            <a:r>
              <a:rPr lang="en-US" sz="2400" b="0" i="0" dirty="0">
                <a:solidFill>
                  <a:schemeClr val="bg1"/>
                </a:solidFill>
                <a:latin typeface="Arial"/>
                <a:ea typeface="Arial"/>
                <a:cs typeface="Arial"/>
              </a:rPr>
              <a:t>​</a:t>
            </a:r>
          </a:p>
          <a:p>
            <a:pPr marL="1143000" lvl="0" indent="-203200" algn="l" rtl="0">
              <a:buFont typeface="Arial,Sans-Serif"/>
              <a:buChar char="❑"/>
            </a:pPr>
            <a:r>
              <a:rPr lang="en-US" sz="2400" b="0" i="0" u="none" strike="noStrike" baseline="0" dirty="0">
                <a:solidFill>
                  <a:schemeClr val="bg1"/>
                </a:solidFill>
                <a:latin typeface="Arial"/>
                <a:ea typeface="Arial"/>
                <a:cs typeface="Arial"/>
              </a:rPr>
              <a:t>Practice Self-Regulation</a:t>
            </a:r>
            <a:r>
              <a:rPr lang="en-US" sz="2400" b="0" i="0" dirty="0">
                <a:solidFill>
                  <a:schemeClr val="bg1"/>
                </a:solidFill>
                <a:latin typeface="Arial"/>
                <a:ea typeface="Arial"/>
                <a:cs typeface="Arial"/>
              </a:rPr>
              <a:t>​</a:t>
            </a:r>
          </a:p>
          <a:p>
            <a:pPr marL="1143000" lvl="0" indent="-203200" algn="l" rtl="0">
              <a:buFont typeface="Arial,Sans-Serif"/>
              <a:buChar char="❑"/>
            </a:pPr>
            <a:r>
              <a:rPr lang="en-US" sz="2400" b="0" i="0" u="none" strike="noStrike" baseline="0" dirty="0">
                <a:solidFill>
                  <a:schemeClr val="bg1"/>
                </a:solidFill>
                <a:latin typeface="Arial"/>
                <a:ea typeface="Arial"/>
                <a:cs typeface="Arial"/>
              </a:rPr>
              <a:t>Improve Social Skills</a:t>
            </a:r>
            <a:r>
              <a:rPr lang="en-US" sz="2400" b="0" i="0" dirty="0">
                <a:solidFill>
                  <a:schemeClr val="bg1"/>
                </a:solidFill>
                <a:latin typeface="Arial"/>
                <a:ea typeface="Arial"/>
                <a:cs typeface="Arial"/>
              </a:rPr>
              <a:t>​</a:t>
            </a:r>
          </a:p>
          <a:p>
            <a:pPr marL="1143000" lvl="0" indent="-203200" algn="l" rtl="0">
              <a:buFont typeface="Arial,Sans-Serif"/>
              <a:buChar char="❑"/>
            </a:pPr>
            <a:r>
              <a:rPr lang="en-US" sz="2400" b="0" i="0" u="none" strike="noStrike" baseline="0" dirty="0">
                <a:solidFill>
                  <a:schemeClr val="bg1"/>
                </a:solidFill>
                <a:latin typeface="Arial"/>
                <a:ea typeface="Arial"/>
                <a:cs typeface="Arial"/>
              </a:rPr>
              <a:t>Become More Empathetic</a:t>
            </a:r>
            <a:r>
              <a:rPr lang="en-US" sz="2400" b="0" i="0" dirty="0">
                <a:solidFill>
                  <a:schemeClr val="bg1"/>
                </a:solidFill>
                <a:latin typeface="Arial"/>
                <a:ea typeface="Arial"/>
                <a:cs typeface="Arial"/>
              </a:rPr>
              <a:t>​</a:t>
            </a:r>
          </a:p>
          <a:p>
            <a:pPr marL="1143000" lvl="0" indent="-203200" algn="l" rtl="0">
              <a:buFont typeface="Arial,Sans-Serif"/>
              <a:buChar char="❑"/>
            </a:pPr>
            <a:r>
              <a:rPr lang="en-US" sz="2400" b="0" i="0" u="none" strike="noStrike" baseline="0" dirty="0">
                <a:solidFill>
                  <a:schemeClr val="bg1"/>
                </a:solidFill>
                <a:latin typeface="Arial"/>
                <a:ea typeface="Arial"/>
                <a:cs typeface="Arial"/>
              </a:rPr>
              <a:t>Work on Your Intrinsic Motivation</a:t>
            </a:r>
            <a:r>
              <a:rPr lang="en-US" sz="2400" b="0" i="0" dirty="0">
                <a:solidFill>
                  <a:schemeClr val="bg1"/>
                </a:solidFill>
                <a:latin typeface="Arial"/>
                <a:ea typeface="Arial"/>
                <a:cs typeface="Arial"/>
              </a:rPr>
              <a:t>​</a:t>
            </a:r>
            <a:endParaRPr lang="en-US"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70719"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pic>
        <p:nvPicPr>
          <p:cNvPr id="4" name="object 4"/>
          <p:cNvPicPr/>
          <p:nvPr/>
        </p:nvPicPr>
        <p:blipFill>
          <a:blip r:embed="rId4" cstate="print"/>
          <a:stretch>
            <a:fillRect/>
          </a:stretch>
        </p:blipFill>
        <p:spPr>
          <a:xfrm>
            <a:off x="6747953" y="695750"/>
            <a:ext cx="5444046" cy="5315303"/>
          </a:xfrm>
          <a:prstGeom prst="rect">
            <a:avLst/>
          </a:prstGeom>
        </p:spPr>
      </p:pic>
      <p:sp>
        <p:nvSpPr>
          <p:cNvPr id="5" name="object 5"/>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17</a:t>
            </a:fld>
            <a:endParaRPr spc="-25"/>
          </a:p>
        </p:txBody>
      </p:sp>
      <p:sp>
        <p:nvSpPr>
          <p:cNvPr id="6" name="TextBox 5">
            <a:extLst>
              <a:ext uri="{FF2B5EF4-FFF2-40B4-BE49-F238E27FC236}">
                <a16:creationId xmlns:a16="http://schemas.microsoft.com/office/drawing/2014/main" id="{BF596A8B-8045-0789-D0CC-370ECB99685C}"/>
              </a:ext>
            </a:extLst>
          </p:cNvPr>
          <p:cNvSpPr txBox="1"/>
          <p:nvPr/>
        </p:nvSpPr>
        <p:spPr>
          <a:xfrm>
            <a:off x="2231318" y="180511"/>
            <a:ext cx="535111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i="0" u="none" strike="noStrike" baseline="0" dirty="0">
                <a:solidFill>
                  <a:schemeClr val="accent1"/>
                </a:solidFill>
                <a:latin typeface="Century Gothic"/>
              </a:rPr>
              <a:t>Emotional Intelligence in the Workplace</a:t>
            </a:r>
            <a:endParaRPr lang="en-US" sz="3200" b="1" dirty="0">
              <a:solidFill>
                <a:schemeClr val="accent1"/>
              </a:solidFill>
            </a:endParaRPr>
          </a:p>
        </p:txBody>
      </p:sp>
      <p:sp>
        <p:nvSpPr>
          <p:cNvPr id="7" name="TextBox 6">
            <a:extLst>
              <a:ext uri="{FF2B5EF4-FFF2-40B4-BE49-F238E27FC236}">
                <a16:creationId xmlns:a16="http://schemas.microsoft.com/office/drawing/2014/main" id="{057AC93D-BDF0-D109-A486-13A5BE3AC3C5}"/>
              </a:ext>
            </a:extLst>
          </p:cNvPr>
          <p:cNvSpPr txBox="1"/>
          <p:nvPr/>
        </p:nvSpPr>
        <p:spPr>
          <a:xfrm>
            <a:off x="225544" y="1259278"/>
            <a:ext cx="616226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000" b="1" i="0" u="none" strike="noStrike" baseline="0">
                <a:solidFill>
                  <a:srgbClr val="766F54"/>
                </a:solidFill>
                <a:latin typeface="Arial"/>
                <a:ea typeface="Arial"/>
                <a:cs typeface="Arial"/>
              </a:rPr>
              <a:t>People With High EI</a:t>
            </a:r>
            <a:r>
              <a:rPr lang="en-US" sz="2000" b="0" i="0">
                <a:solidFill>
                  <a:srgbClr val="000000"/>
                </a:solidFill>
                <a:latin typeface="Arial"/>
                <a:ea typeface="Arial"/>
                <a:cs typeface="Arial"/>
              </a:rPr>
              <a:t>​</a:t>
            </a:r>
          </a:p>
          <a:p>
            <a:pPr algn="l" rtl="0"/>
            <a:r>
              <a:rPr lang="en-US" sz="2000" b="0" i="0">
                <a:solidFill>
                  <a:srgbClr val="000000"/>
                </a:solidFill>
                <a:latin typeface="Arial"/>
                <a:ea typeface="Arial"/>
                <a:cs typeface="Arial"/>
              </a:rPr>
              <a:t>​</a:t>
            </a:r>
          </a:p>
          <a:p>
            <a:pPr marL="228600" lvl="0" indent="-165100" algn="l" rtl="0">
              <a:buFont typeface="Arial,Sans-Serif"/>
              <a:buChar char="•"/>
            </a:pPr>
            <a:r>
              <a:rPr lang="en-US" sz="2000" b="0" i="0" u="none" strike="noStrike" baseline="0">
                <a:solidFill>
                  <a:srgbClr val="000000"/>
                </a:solidFill>
                <a:latin typeface="Arial"/>
                <a:ea typeface="Arial"/>
                <a:cs typeface="Arial"/>
              </a:rPr>
              <a:t>Make better decisions and solve problems</a:t>
            </a:r>
            <a:r>
              <a:rPr lang="en-US" sz="2000" b="0" i="0">
                <a:solidFill>
                  <a:srgbClr val="000000"/>
                </a:solidFill>
                <a:latin typeface="Arial"/>
                <a:ea typeface="Arial"/>
                <a:cs typeface="Arial"/>
              </a:rPr>
              <a:t>​</a:t>
            </a:r>
          </a:p>
          <a:p>
            <a:pPr marL="228600" lvl="0" indent="-165100" algn="l" rtl="0">
              <a:buFont typeface="Arial,Sans-Serif"/>
              <a:buChar char="•"/>
            </a:pPr>
            <a:r>
              <a:rPr lang="en-US" sz="2000" b="0" i="0" u="none" strike="noStrike" baseline="0">
                <a:solidFill>
                  <a:srgbClr val="000000"/>
                </a:solidFill>
                <a:latin typeface="Arial"/>
                <a:ea typeface="Arial"/>
                <a:cs typeface="Arial"/>
              </a:rPr>
              <a:t>Keep cool under pressure</a:t>
            </a:r>
            <a:r>
              <a:rPr lang="en-US" sz="2000" b="0" i="0">
                <a:solidFill>
                  <a:srgbClr val="000000"/>
                </a:solidFill>
                <a:latin typeface="Arial"/>
                <a:ea typeface="Arial"/>
                <a:cs typeface="Arial"/>
              </a:rPr>
              <a:t>​</a:t>
            </a:r>
          </a:p>
          <a:p>
            <a:pPr marL="228600" lvl="0" indent="-165100" algn="l" rtl="0">
              <a:buFont typeface="Arial,Sans-Serif"/>
              <a:buChar char="•"/>
            </a:pPr>
            <a:r>
              <a:rPr lang="en-US" sz="2000" b="0" i="0" u="none" strike="noStrike" baseline="0">
                <a:solidFill>
                  <a:srgbClr val="000000"/>
                </a:solidFill>
                <a:latin typeface="Arial"/>
                <a:ea typeface="Arial"/>
                <a:cs typeface="Arial"/>
              </a:rPr>
              <a:t>Resolve conflicts</a:t>
            </a:r>
            <a:r>
              <a:rPr lang="en-US" sz="2000" b="0" i="0">
                <a:solidFill>
                  <a:srgbClr val="000000"/>
                </a:solidFill>
                <a:latin typeface="Arial"/>
                <a:ea typeface="Arial"/>
                <a:cs typeface="Arial"/>
              </a:rPr>
              <a:t>​</a:t>
            </a:r>
          </a:p>
          <a:p>
            <a:pPr marL="228600" lvl="0" indent="-165100" algn="l" rtl="0">
              <a:buFont typeface="Arial,Sans-Serif"/>
              <a:buChar char="•"/>
            </a:pPr>
            <a:r>
              <a:rPr lang="en-US" sz="2000" b="0" i="0" u="none" strike="noStrike" baseline="0">
                <a:solidFill>
                  <a:srgbClr val="000000"/>
                </a:solidFill>
                <a:latin typeface="Arial"/>
                <a:ea typeface="Arial"/>
                <a:cs typeface="Arial"/>
              </a:rPr>
              <a:t>Have greater empathy</a:t>
            </a:r>
            <a:r>
              <a:rPr lang="en-US" sz="2000" b="0" i="0">
                <a:solidFill>
                  <a:srgbClr val="000000"/>
                </a:solidFill>
                <a:latin typeface="Arial"/>
                <a:ea typeface="Arial"/>
                <a:cs typeface="Arial"/>
              </a:rPr>
              <a:t>​</a:t>
            </a:r>
          </a:p>
          <a:p>
            <a:pPr marL="228600" lvl="0" indent="-165100" algn="l" rtl="0">
              <a:buFont typeface="Arial,Sans-Serif"/>
              <a:buChar char="•"/>
            </a:pPr>
            <a:r>
              <a:rPr lang="en-US" sz="2000" b="0" i="0" u="none" strike="noStrike" baseline="0">
                <a:solidFill>
                  <a:srgbClr val="000000"/>
                </a:solidFill>
                <a:latin typeface="Arial"/>
                <a:ea typeface="Arial"/>
                <a:cs typeface="Arial"/>
              </a:rPr>
              <a:t>Listen, reflect, and respond to constructive criticism</a:t>
            </a:r>
            <a:r>
              <a:rPr lang="en-US" sz="2000" b="0" i="0">
                <a:solidFill>
                  <a:srgbClr val="000000"/>
                </a:solidFill>
                <a:latin typeface="Arial"/>
                <a:ea typeface="Arial"/>
                <a:cs typeface="Arial"/>
              </a:rPr>
              <a:t>​</a:t>
            </a:r>
          </a:p>
          <a:p>
            <a:pPr algn="l" rtl="0"/>
            <a:r>
              <a:rPr lang="en-US" sz="2000" b="0" i="0">
                <a:solidFill>
                  <a:srgbClr val="000000"/>
                </a:solidFill>
                <a:latin typeface="Arial"/>
                <a:ea typeface="Arial"/>
                <a:cs typeface="Arial"/>
              </a:rPr>
              <a:t>​</a:t>
            </a:r>
          </a:p>
          <a:p>
            <a:pPr algn="l" rtl="0"/>
            <a:r>
              <a:rPr lang="en-US" sz="2000" b="1" i="0" u="none" strike="noStrike" baseline="0">
                <a:solidFill>
                  <a:srgbClr val="766F54"/>
                </a:solidFill>
                <a:latin typeface="Arial"/>
                <a:ea typeface="Arial"/>
                <a:cs typeface="Arial"/>
              </a:rPr>
              <a:t>People With Low EI</a:t>
            </a:r>
            <a:r>
              <a:rPr lang="en-US" sz="2000" b="0" i="0">
                <a:solidFill>
                  <a:srgbClr val="000000"/>
                </a:solidFill>
                <a:latin typeface="Arial"/>
                <a:ea typeface="Arial"/>
                <a:cs typeface="Arial"/>
              </a:rPr>
              <a:t>​</a:t>
            </a:r>
          </a:p>
          <a:p>
            <a:pPr marL="228600" lvl="0" indent="-165100" algn="l" rtl="0">
              <a:buFont typeface="Arial,Sans-Serif"/>
              <a:buChar char="•"/>
            </a:pPr>
            <a:r>
              <a:rPr lang="en-US" sz="2000" b="0" i="0" u="none" strike="noStrike" baseline="0">
                <a:solidFill>
                  <a:srgbClr val="000000"/>
                </a:solidFill>
                <a:latin typeface="Arial"/>
                <a:ea typeface="Arial"/>
                <a:cs typeface="Arial"/>
              </a:rPr>
              <a:t>Play the role of the victim or avoid taking responsibility for errors</a:t>
            </a:r>
            <a:r>
              <a:rPr lang="en-US" sz="2000" b="0" i="0">
                <a:solidFill>
                  <a:srgbClr val="000000"/>
                </a:solidFill>
                <a:latin typeface="Arial"/>
                <a:ea typeface="Arial"/>
                <a:cs typeface="Arial"/>
              </a:rPr>
              <a:t>​</a:t>
            </a:r>
          </a:p>
          <a:p>
            <a:pPr marL="228600" lvl="0" indent="-165100" algn="l" rtl="0">
              <a:buFont typeface="Arial,Sans-Serif"/>
              <a:buChar char="•"/>
            </a:pPr>
            <a:r>
              <a:rPr lang="en-US" sz="2000" b="0" i="0" u="none" strike="noStrike" baseline="0">
                <a:solidFill>
                  <a:srgbClr val="000000"/>
                </a:solidFill>
                <a:latin typeface="Arial"/>
                <a:ea typeface="Arial"/>
                <a:cs typeface="Arial"/>
              </a:rPr>
              <a:t>Have passive or aggressive communication styles</a:t>
            </a:r>
            <a:r>
              <a:rPr lang="en-US" sz="2000" b="0" i="0">
                <a:solidFill>
                  <a:srgbClr val="000000"/>
                </a:solidFill>
                <a:latin typeface="Arial"/>
                <a:ea typeface="Arial"/>
                <a:cs typeface="Arial"/>
              </a:rPr>
              <a:t>​</a:t>
            </a:r>
          </a:p>
          <a:p>
            <a:pPr marL="228600" lvl="0" indent="-165100" algn="l" rtl="0">
              <a:buFont typeface="Arial,Sans-Serif"/>
              <a:buChar char="•"/>
            </a:pPr>
            <a:r>
              <a:rPr lang="en-US" sz="2000" b="0" i="0" u="none" strike="noStrike" baseline="0">
                <a:solidFill>
                  <a:srgbClr val="000000"/>
                </a:solidFill>
                <a:latin typeface="Arial"/>
                <a:ea typeface="Arial"/>
                <a:cs typeface="Arial"/>
              </a:rPr>
              <a:t>Refuse to work as a team  </a:t>
            </a:r>
            <a:r>
              <a:rPr lang="en-US" sz="2000" b="0" i="0">
                <a:solidFill>
                  <a:srgbClr val="000000"/>
                </a:solidFill>
                <a:latin typeface="Arial"/>
                <a:ea typeface="Arial"/>
                <a:cs typeface="Arial"/>
              </a:rPr>
              <a:t>​</a:t>
            </a:r>
          </a:p>
          <a:p>
            <a:pPr marL="228600" lvl="0" indent="-165100" algn="l" rtl="0">
              <a:buFont typeface="Arial,Sans-Serif"/>
              <a:buChar char="•"/>
            </a:pPr>
            <a:r>
              <a:rPr lang="en-US" sz="2000" b="0" i="0" u="none" strike="noStrike" baseline="0">
                <a:solidFill>
                  <a:srgbClr val="000000"/>
                </a:solidFill>
                <a:latin typeface="Arial"/>
                <a:ea typeface="Arial"/>
                <a:cs typeface="Arial"/>
              </a:rPr>
              <a:t>Are overly critical of others or dismiss others' opinions</a:t>
            </a:r>
            <a:r>
              <a:rPr lang="en-US" sz="2000" b="0" i="0">
                <a:solidFill>
                  <a:srgbClr val="000000"/>
                </a:solidFill>
                <a:latin typeface="Arial"/>
                <a:ea typeface="Arial"/>
                <a:cs typeface="Arial"/>
              </a:rPr>
              <a:t>​</a:t>
            </a:r>
            <a:endParaRPr lang="en-US"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98645" y="725260"/>
            <a:ext cx="10882252" cy="511422"/>
          </a:xfrm>
          <a:prstGeom prst="rect">
            <a:avLst/>
          </a:prstGeom>
        </p:spPr>
        <p:txBody>
          <a:bodyPr vert="horz" wrap="square" lIns="0" tIns="12700" rIns="0" bIns="0" rtlCol="0">
            <a:spAutoFit/>
          </a:bodyPr>
          <a:lstStyle/>
          <a:p>
            <a:pPr marL="12700" marR="5080" algn="ctr">
              <a:spcBef>
                <a:spcPts val="100"/>
              </a:spcBef>
            </a:pPr>
            <a:r>
              <a:rPr lang="en-US" sz="3600" b="1" spc="45">
                <a:solidFill>
                  <a:schemeClr val="accent1">
                    <a:lumMod val="76000"/>
                  </a:schemeClr>
                </a:solidFill>
              </a:rPr>
              <a:t>Six Signature Traits of Inclusive Leadership</a:t>
            </a:r>
            <a:endParaRPr lang="en-US" b="1">
              <a:solidFill>
                <a:schemeClr val="accent1">
                  <a:lumMod val="76000"/>
                </a:schemeClr>
              </a:solidFill>
            </a:endParaRPr>
          </a:p>
        </p:txBody>
      </p:sp>
      <p:sp>
        <p:nvSpPr>
          <p:cNvPr id="4" name="object 4"/>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18</a:t>
            </a:fld>
            <a:endParaRPr spc="-25"/>
          </a:p>
        </p:txBody>
      </p:sp>
      <p:pic>
        <p:nvPicPr>
          <p:cNvPr id="6" name="Google Shape;241;g241ee997d9b_0_225">
            <a:extLst>
              <a:ext uri="{FF2B5EF4-FFF2-40B4-BE49-F238E27FC236}">
                <a16:creationId xmlns:a16="http://schemas.microsoft.com/office/drawing/2014/main" id="{418F9678-0DB2-8AE6-9F7B-8DB0D24F76C6}"/>
              </a:ext>
            </a:extLst>
          </p:cNvPr>
          <p:cNvPicPr preferRelativeResize="0"/>
          <p:nvPr/>
        </p:nvPicPr>
        <p:blipFill rotWithShape="1">
          <a:blip r:embed="rId2">
            <a:alphaModFix/>
          </a:blip>
          <a:srcRect/>
          <a:stretch/>
        </p:blipFill>
        <p:spPr>
          <a:xfrm>
            <a:off x="728992" y="1705211"/>
            <a:ext cx="10971630" cy="3912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19</a:t>
            </a:fld>
            <a:endParaRPr spc="-25"/>
          </a:p>
        </p:txBody>
      </p:sp>
      <p:sp>
        <p:nvSpPr>
          <p:cNvPr id="6" name="TextBox 5">
            <a:extLst>
              <a:ext uri="{FF2B5EF4-FFF2-40B4-BE49-F238E27FC236}">
                <a16:creationId xmlns:a16="http://schemas.microsoft.com/office/drawing/2014/main" id="{C3879918-1D46-F0DE-8F1B-966BB77CF552}"/>
              </a:ext>
            </a:extLst>
          </p:cNvPr>
          <p:cNvSpPr txBox="1"/>
          <p:nvPr/>
        </p:nvSpPr>
        <p:spPr>
          <a:xfrm>
            <a:off x="966439" y="520390"/>
            <a:ext cx="100608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3600" b="1" i="0" u="none" strike="noStrike" baseline="0">
                <a:solidFill>
                  <a:srgbClr val="F5A700"/>
                </a:solidFill>
                <a:latin typeface="Avenir Next LT Pro"/>
                <a:ea typeface="Segoe UI"/>
                <a:cs typeface="Segoe UI"/>
              </a:rPr>
              <a:t>Modeling Inclusive Behaviors</a:t>
            </a:r>
            <a:r>
              <a:rPr lang="en-US" sz="3600" b="1" i="0">
                <a:solidFill>
                  <a:srgbClr val="000000"/>
                </a:solidFill>
                <a:latin typeface="Avenir Next LT Pro"/>
                <a:ea typeface="Segoe UI"/>
                <a:cs typeface="Segoe UI"/>
              </a:rPr>
              <a:t>​</a:t>
            </a:r>
          </a:p>
          <a:p>
            <a:pPr algn="ctr" rtl="0"/>
            <a:r>
              <a:rPr lang="en-US" sz="3600" b="1" i="0" u="none" strike="noStrike" baseline="0">
                <a:solidFill>
                  <a:srgbClr val="262626"/>
                </a:solidFill>
                <a:latin typeface="Avenir Next LT Pro"/>
                <a:ea typeface="Segoe UI"/>
                <a:cs typeface="Segoe UI"/>
              </a:rPr>
              <a:t>Invest in People/Team</a:t>
            </a:r>
            <a:r>
              <a:rPr lang="en-US" sz="3600" b="1" i="0">
                <a:solidFill>
                  <a:srgbClr val="000000"/>
                </a:solidFill>
                <a:latin typeface="Avenir Next LT Pro"/>
                <a:ea typeface="Segoe UI"/>
                <a:cs typeface="Segoe UI"/>
              </a:rPr>
              <a:t>​</a:t>
            </a:r>
            <a:endParaRPr lang="en-US" b="1"/>
          </a:p>
        </p:txBody>
      </p:sp>
      <p:sp>
        <p:nvSpPr>
          <p:cNvPr id="8" name="TextBox 7">
            <a:extLst>
              <a:ext uri="{FF2B5EF4-FFF2-40B4-BE49-F238E27FC236}">
                <a16:creationId xmlns:a16="http://schemas.microsoft.com/office/drawing/2014/main" id="{1E2CBC5C-E63B-496E-ED88-1DBA2D8FB20D}"/>
              </a:ext>
            </a:extLst>
          </p:cNvPr>
          <p:cNvSpPr txBox="1"/>
          <p:nvPr/>
        </p:nvSpPr>
        <p:spPr>
          <a:xfrm>
            <a:off x="508000" y="1685072"/>
            <a:ext cx="1120078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i="0" u="none" strike="noStrike" baseline="0">
                <a:solidFill>
                  <a:srgbClr val="F5A700"/>
                </a:solidFill>
                <a:latin typeface="Arial"/>
              </a:rPr>
              <a:t>Empowerment: </a:t>
            </a:r>
            <a:r>
              <a:rPr lang="en-US" sz="2400" b="0" i="0" u="none" strike="noStrike" baseline="0">
                <a:solidFill>
                  <a:schemeClr val="bg1"/>
                </a:solidFill>
                <a:latin typeface="Arial"/>
              </a:rPr>
              <a:t>Enabling direct reports to develop and excel</a:t>
            </a:r>
            <a:r>
              <a:rPr lang="en-US" sz="2400" b="0" i="0">
                <a:solidFill>
                  <a:schemeClr val="bg1"/>
                </a:solidFill>
                <a:latin typeface="Arial"/>
                <a:ea typeface="Arial"/>
                <a:cs typeface="Arial"/>
              </a:rPr>
              <a:t>​</a:t>
            </a:r>
            <a:br>
              <a:rPr lang="en-US" sz="2400" b="0" i="0">
                <a:solidFill>
                  <a:schemeClr val="bg1"/>
                </a:solidFill>
                <a:latin typeface="Arial"/>
                <a:ea typeface="Arial"/>
                <a:cs typeface="Arial"/>
              </a:rPr>
            </a:br>
            <a:r>
              <a:rPr lang="en-US" sz="2400" b="0" i="0">
                <a:solidFill>
                  <a:srgbClr val="000000"/>
                </a:solidFill>
                <a:latin typeface="Arial"/>
                <a:ea typeface="Arial"/>
                <a:cs typeface="Arial"/>
              </a:rPr>
              <a:t>​</a:t>
            </a:r>
            <a:br>
              <a:rPr lang="en-US" sz="2400" b="0" i="0">
                <a:latin typeface="Arial"/>
                <a:ea typeface="Arial"/>
                <a:cs typeface="Arial"/>
              </a:rPr>
            </a:br>
            <a:r>
              <a:rPr lang="en-US" sz="2400" b="1" i="0" u="none" strike="noStrike" baseline="0">
                <a:solidFill>
                  <a:srgbClr val="F5A700"/>
                </a:solidFill>
                <a:latin typeface="Arial"/>
              </a:rPr>
              <a:t>Humility:</a:t>
            </a:r>
            <a:r>
              <a:rPr lang="en-US" sz="2400" b="0" i="0" u="none" strike="noStrike" baseline="0">
                <a:solidFill>
                  <a:srgbClr val="F5A700"/>
                </a:solidFill>
                <a:latin typeface="Arial"/>
              </a:rPr>
              <a:t> </a:t>
            </a:r>
            <a:r>
              <a:rPr lang="en-US" sz="2400" b="0" i="0" u="none" strike="noStrike" baseline="0">
                <a:solidFill>
                  <a:schemeClr val="bg1"/>
                </a:solidFill>
                <a:latin typeface="Arial"/>
              </a:rPr>
              <a:t>Admitting mistakes; learning from criticism and different points of view; acknowledging and seeking contributions of others to overcome one’s limitations</a:t>
            </a:r>
            <a:r>
              <a:rPr lang="en-US" sz="2400" b="0" i="0">
                <a:solidFill>
                  <a:schemeClr val="bg1"/>
                </a:solidFill>
                <a:latin typeface="Arial"/>
                <a:ea typeface="Arial"/>
                <a:cs typeface="Arial"/>
              </a:rPr>
              <a:t>​</a:t>
            </a:r>
            <a:br>
              <a:rPr lang="en-US" sz="2400" b="0" i="0">
                <a:solidFill>
                  <a:schemeClr val="bg1"/>
                </a:solidFill>
                <a:latin typeface="Arial"/>
                <a:ea typeface="Arial"/>
                <a:cs typeface="Arial"/>
              </a:rPr>
            </a:br>
            <a:r>
              <a:rPr lang="en-US" sz="2400" b="0" i="0">
                <a:solidFill>
                  <a:schemeClr val="bg1"/>
                </a:solidFill>
                <a:latin typeface="Arial"/>
                <a:ea typeface="Arial"/>
                <a:cs typeface="Arial"/>
              </a:rPr>
              <a:t>​</a:t>
            </a:r>
            <a:br>
              <a:rPr lang="en-US" sz="2400" b="0" i="0">
                <a:solidFill>
                  <a:schemeClr val="bg1"/>
                </a:solidFill>
                <a:latin typeface="Arial"/>
                <a:ea typeface="Arial"/>
                <a:cs typeface="Arial"/>
              </a:rPr>
            </a:br>
            <a:r>
              <a:rPr lang="en-US" sz="2400" b="1" i="0" u="none" strike="noStrike" baseline="0">
                <a:solidFill>
                  <a:srgbClr val="F5A700"/>
                </a:solidFill>
                <a:latin typeface="Arial"/>
              </a:rPr>
              <a:t>Courage:</a:t>
            </a:r>
            <a:r>
              <a:rPr lang="en-US" sz="2400" b="0" i="0" u="none" strike="noStrike" baseline="0">
                <a:solidFill>
                  <a:srgbClr val="000000"/>
                </a:solidFill>
                <a:latin typeface="Arial"/>
              </a:rPr>
              <a:t> </a:t>
            </a:r>
            <a:r>
              <a:rPr lang="en-US" sz="2400" b="0" i="0" u="none" strike="noStrike" baseline="0">
                <a:solidFill>
                  <a:schemeClr val="bg1"/>
                </a:solidFill>
                <a:latin typeface="Arial"/>
              </a:rPr>
              <a:t>Putting personal interests aside to achieve what needs to be done; acting on convictions and principles even when it requires personal risk-taking</a:t>
            </a:r>
            <a:r>
              <a:rPr lang="en-US" sz="2400" b="0" i="0">
                <a:solidFill>
                  <a:schemeClr val="bg1"/>
                </a:solidFill>
                <a:latin typeface="Arial"/>
                <a:ea typeface="Arial"/>
                <a:cs typeface="Arial"/>
              </a:rPr>
              <a:t>​</a:t>
            </a:r>
            <a:br>
              <a:rPr lang="en-US" sz="2400" b="0" i="0">
                <a:solidFill>
                  <a:schemeClr val="bg1"/>
                </a:solidFill>
                <a:latin typeface="Arial"/>
                <a:ea typeface="Arial"/>
                <a:cs typeface="Arial"/>
              </a:rPr>
            </a:br>
            <a:r>
              <a:rPr lang="en-US" sz="2400" b="0" i="0">
                <a:solidFill>
                  <a:schemeClr val="bg1"/>
                </a:solidFill>
                <a:latin typeface="Arial"/>
                <a:ea typeface="Arial"/>
                <a:cs typeface="Arial"/>
              </a:rPr>
              <a:t>​</a:t>
            </a:r>
            <a:br>
              <a:rPr lang="en-US" sz="2400" b="0" i="0">
                <a:solidFill>
                  <a:schemeClr val="bg1"/>
                </a:solidFill>
                <a:latin typeface="Arial"/>
                <a:ea typeface="Arial"/>
                <a:cs typeface="Arial"/>
              </a:rPr>
            </a:br>
            <a:r>
              <a:rPr lang="en-US" sz="2400" b="1" i="0" u="none" strike="noStrike" baseline="0">
                <a:solidFill>
                  <a:srgbClr val="F5A700"/>
                </a:solidFill>
                <a:latin typeface="Arial"/>
              </a:rPr>
              <a:t>Accountability:</a:t>
            </a:r>
            <a:r>
              <a:rPr lang="en-US" sz="2400" b="0" i="0" u="none" strike="noStrike" baseline="0">
                <a:solidFill>
                  <a:srgbClr val="0070C0"/>
                </a:solidFill>
                <a:latin typeface="Arial"/>
              </a:rPr>
              <a:t> </a:t>
            </a:r>
            <a:r>
              <a:rPr lang="en-US" sz="2400" b="0" i="0" u="none" strike="noStrike" baseline="0">
                <a:solidFill>
                  <a:schemeClr val="bg1"/>
                </a:solidFill>
                <a:latin typeface="Arial"/>
              </a:rPr>
              <a:t>Demonstrating confidence in direct reports by holding them responsible for performance they can control</a:t>
            </a:r>
            <a:endParaRPr lang="en-US">
              <a:solidFill>
                <a:schemeClr val="bg1"/>
              </a:solidFill>
            </a:endParaRPr>
          </a:p>
        </p:txBody>
      </p:sp>
    </p:spTree>
    <p:extLst>
      <p:ext uri="{BB962C8B-B14F-4D97-AF65-F5344CB8AC3E}">
        <p14:creationId xmlns:p14="http://schemas.microsoft.com/office/powerpoint/2010/main" val="2689441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4867" y="0"/>
            <a:ext cx="12326867" cy="8220159"/>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573023" y="612648"/>
            <a:ext cx="4087367" cy="484631"/>
          </a:xfrm>
          <a:prstGeom prst="rect">
            <a:avLst/>
          </a:prstGeom>
        </p:spPr>
      </p:pic>
      <p:pic>
        <p:nvPicPr>
          <p:cNvPr id="4" name="object 4"/>
          <p:cNvPicPr/>
          <p:nvPr/>
        </p:nvPicPr>
        <p:blipFill>
          <a:blip r:embed="rId3" cstate="print"/>
          <a:stretch>
            <a:fillRect/>
          </a:stretch>
        </p:blipFill>
        <p:spPr>
          <a:xfrm>
            <a:off x="618744" y="6123432"/>
            <a:ext cx="2935224" cy="234696"/>
          </a:xfrm>
          <a:prstGeom prst="rect">
            <a:avLst/>
          </a:prstGeom>
        </p:spPr>
      </p:pic>
      <p:pic>
        <p:nvPicPr>
          <p:cNvPr id="5" name="object 5"/>
          <p:cNvPicPr/>
          <p:nvPr/>
        </p:nvPicPr>
        <p:blipFill>
          <a:blip r:embed="rId4" cstate="print"/>
          <a:stretch>
            <a:fillRect/>
          </a:stretch>
        </p:blipFill>
        <p:spPr>
          <a:xfrm>
            <a:off x="5521147" y="318910"/>
            <a:ext cx="6670854" cy="6220177"/>
          </a:xfrm>
          <a:prstGeom prst="rect">
            <a:avLst/>
          </a:prstGeom>
        </p:spPr>
      </p:pic>
      <p:sp>
        <p:nvSpPr>
          <p:cNvPr id="6" name="TextBox 5">
            <a:extLst>
              <a:ext uri="{FF2B5EF4-FFF2-40B4-BE49-F238E27FC236}">
                <a16:creationId xmlns:a16="http://schemas.microsoft.com/office/drawing/2014/main" id="{722D47B8-22C4-13A5-59EA-DCA41BDA1D35}"/>
              </a:ext>
            </a:extLst>
          </p:cNvPr>
          <p:cNvSpPr txBox="1"/>
          <p:nvPr/>
        </p:nvSpPr>
        <p:spPr>
          <a:xfrm>
            <a:off x="573023" y="2030279"/>
            <a:ext cx="408716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endParaRPr lang="en-US" sz="4400" b="0" i="0" u="none" strike="noStrike" baseline="0" dirty="0">
              <a:solidFill>
                <a:schemeClr val="bg1"/>
              </a:solidFill>
              <a:latin typeface="Calibri"/>
              <a:ea typeface="Segoe UI"/>
              <a:cs typeface="Segoe UI"/>
            </a:endParaRPr>
          </a:p>
          <a:p>
            <a:pPr algn="ctr" rtl="0"/>
            <a:r>
              <a:rPr lang="en-US" sz="4400" b="0" i="0" u="none" strike="noStrike" baseline="0" dirty="0">
                <a:solidFill>
                  <a:schemeClr val="bg1"/>
                </a:solidFill>
                <a:latin typeface="Calibri"/>
                <a:ea typeface="Segoe UI"/>
                <a:cs typeface="Segoe UI"/>
              </a:rPr>
              <a:t>Courteous</a:t>
            </a:r>
            <a:r>
              <a:rPr lang="en-US" sz="4400" b="0" i="0" dirty="0">
                <a:solidFill>
                  <a:schemeClr val="bg1"/>
                </a:solidFill>
                <a:latin typeface="Calibri"/>
                <a:ea typeface="Segoe UI"/>
                <a:cs typeface="Segoe UI"/>
              </a:rPr>
              <a:t>​</a:t>
            </a:r>
          </a:p>
          <a:p>
            <a:pPr algn="ctr" rtl="0"/>
            <a:r>
              <a:rPr lang="en-US" sz="4400" b="0" i="0" u="none" strike="noStrike" baseline="0" dirty="0">
                <a:solidFill>
                  <a:schemeClr val="bg1"/>
                </a:solidFill>
                <a:latin typeface="Calibri"/>
                <a:ea typeface="Segoe UI"/>
                <a:cs typeface="Segoe UI"/>
              </a:rPr>
              <a:t>Responsive</a:t>
            </a:r>
            <a:r>
              <a:rPr lang="en-US" sz="4400" b="0" i="0" dirty="0">
                <a:solidFill>
                  <a:schemeClr val="bg1"/>
                </a:solidFill>
                <a:latin typeface="Calibri"/>
                <a:ea typeface="Segoe UI"/>
                <a:cs typeface="Segoe UI"/>
              </a:rPr>
              <a:t>​</a:t>
            </a:r>
          </a:p>
          <a:p>
            <a:pPr algn="ctr" rtl="0"/>
            <a:r>
              <a:rPr lang="en-US" sz="4400" b="0" i="0" u="none" strike="noStrike" baseline="0" dirty="0">
                <a:solidFill>
                  <a:schemeClr val="bg1"/>
                </a:solidFill>
                <a:latin typeface="Calibri"/>
                <a:ea typeface="Segoe UI"/>
                <a:cs typeface="Segoe UI"/>
              </a:rPr>
              <a:t>Effective</a:t>
            </a:r>
            <a:r>
              <a:rPr lang="en-US" sz="4400" b="0" i="0" dirty="0">
                <a:solidFill>
                  <a:schemeClr val="bg1"/>
                </a:solidFill>
                <a:latin typeface="Calibri"/>
                <a:ea typeface="Segoe UI"/>
                <a:cs typeface="Segoe UI"/>
              </a:rPr>
              <a:t>​</a:t>
            </a:r>
          </a:p>
          <a:p>
            <a:pPr algn="ctr" rtl="0"/>
            <a:r>
              <a:rPr lang="en-US" sz="4400" b="0" i="0" u="none" strike="noStrike" baseline="0" dirty="0">
                <a:solidFill>
                  <a:schemeClr val="bg1"/>
                </a:solidFill>
                <a:latin typeface="Calibri"/>
                <a:ea typeface="Segoe UI"/>
                <a:cs typeface="Segoe UI"/>
              </a:rPr>
              <a:t>Efficient</a:t>
            </a:r>
            <a:endParaRPr lang="en-US" sz="4400" dirty="0">
              <a:solidFill>
                <a:schemeClr val="bg1"/>
              </a:solidFill>
            </a:endParaRPr>
          </a:p>
        </p:txBody>
      </p:sp>
      <p:sp>
        <p:nvSpPr>
          <p:cNvPr id="7" name="TextBox 6">
            <a:extLst>
              <a:ext uri="{FF2B5EF4-FFF2-40B4-BE49-F238E27FC236}">
                <a16:creationId xmlns:a16="http://schemas.microsoft.com/office/drawing/2014/main" id="{3DBCDBD5-6936-0DB5-1B4C-7FA18CBFE3C3}"/>
              </a:ext>
            </a:extLst>
          </p:cNvPr>
          <p:cNvSpPr txBox="1"/>
          <p:nvPr/>
        </p:nvSpPr>
        <p:spPr>
          <a:xfrm>
            <a:off x="91228" y="1415001"/>
            <a:ext cx="50507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0" u="none" strike="noStrike" baseline="0" dirty="0">
                <a:solidFill>
                  <a:schemeClr val="accent1"/>
                </a:solidFill>
                <a:latin typeface="ADLaM Display"/>
              </a:rPr>
              <a:t>Service Standards</a:t>
            </a:r>
            <a:endParaRPr lang="en-US" sz="4000" dirty="0">
              <a:solidFill>
                <a:schemeClr val="accent1"/>
              </a:solidFill>
            </a:endParaRPr>
          </a:p>
        </p:txBody>
      </p:sp>
    </p:spTree>
    <p:extLst>
      <p:ext uri="{BB962C8B-B14F-4D97-AF65-F5344CB8AC3E}">
        <p14:creationId xmlns:p14="http://schemas.microsoft.com/office/powerpoint/2010/main" val="967888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08464"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sp>
        <p:nvSpPr>
          <p:cNvPr id="4" name="object 4"/>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20</a:t>
            </a:fld>
            <a:endParaRPr spc="-25"/>
          </a:p>
        </p:txBody>
      </p:sp>
      <p:sp>
        <p:nvSpPr>
          <p:cNvPr id="5" name="TextBox 4">
            <a:extLst>
              <a:ext uri="{FF2B5EF4-FFF2-40B4-BE49-F238E27FC236}">
                <a16:creationId xmlns:a16="http://schemas.microsoft.com/office/drawing/2014/main" id="{1F952BCE-F172-BD02-7120-ED58AC8DFB72}"/>
              </a:ext>
            </a:extLst>
          </p:cNvPr>
          <p:cNvSpPr txBox="1"/>
          <p:nvPr/>
        </p:nvSpPr>
        <p:spPr>
          <a:xfrm>
            <a:off x="1499219" y="557560"/>
            <a:ext cx="9503317"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spc="-95" dirty="0">
                <a:solidFill>
                  <a:schemeClr val="accent1"/>
                </a:solidFill>
                <a:latin typeface="Century Gothic"/>
                <a:ea typeface="+mj-ea"/>
              </a:rPr>
              <a:t> Lead Through Cognitive Awareness – </a:t>
            </a:r>
            <a:r>
              <a:rPr lang="en-US" sz="3600" b="1" i="0" dirty="0">
                <a:solidFill>
                  <a:srgbClr val="000000"/>
                </a:solidFill>
                <a:latin typeface="Avenir Next LT Pro"/>
                <a:ea typeface="Avenir Next LT Pro"/>
                <a:cs typeface="Avenir Next LT Pro"/>
              </a:rPr>
              <a:t>​</a:t>
            </a:r>
            <a:r>
              <a:rPr lang="en-US" sz="3600" b="1" dirty="0">
                <a:solidFill>
                  <a:srgbClr val="262626"/>
                </a:solidFill>
                <a:latin typeface="Avenir Next LT Pro"/>
              </a:rPr>
              <a:t> </a:t>
            </a:r>
            <a:r>
              <a:rPr lang="en-US" sz="3600" b="1" i="0" u="none" strike="noStrike" baseline="0" dirty="0">
                <a:solidFill>
                  <a:srgbClr val="262626"/>
                </a:solidFill>
                <a:latin typeface="Avenir Next LT Pro"/>
              </a:rPr>
              <a:t>Self Assessment Exercise</a:t>
            </a:r>
            <a:r>
              <a:rPr lang="en-US" sz="3600" b="0" i="0" u="none" strike="noStrike" baseline="0" dirty="0">
                <a:solidFill>
                  <a:srgbClr val="000000"/>
                </a:solidFill>
                <a:latin typeface="Avenir Next LT Pro"/>
              </a:rPr>
              <a:t> </a:t>
            </a:r>
            <a:endParaRPr lang="en-US" dirty="0"/>
          </a:p>
        </p:txBody>
      </p:sp>
      <p:sp>
        <p:nvSpPr>
          <p:cNvPr id="6" name="TextBox 5">
            <a:extLst>
              <a:ext uri="{FF2B5EF4-FFF2-40B4-BE49-F238E27FC236}">
                <a16:creationId xmlns:a16="http://schemas.microsoft.com/office/drawing/2014/main" id="{68295798-BF7F-3BD0-60C7-4FD69DCEDE67}"/>
              </a:ext>
            </a:extLst>
          </p:cNvPr>
          <p:cNvSpPr txBox="1"/>
          <p:nvPr/>
        </p:nvSpPr>
        <p:spPr>
          <a:xfrm>
            <a:off x="743415" y="1866400"/>
            <a:ext cx="10705170"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400" b="0" i="1" u="none" strike="noStrike" baseline="0" dirty="0">
                <a:solidFill>
                  <a:srgbClr val="000000"/>
                </a:solidFill>
                <a:latin typeface="Arial"/>
                <a:ea typeface="Segoe UI"/>
                <a:cs typeface="Segoe UI"/>
              </a:rPr>
              <a:t>Do you:</a:t>
            </a:r>
            <a:r>
              <a:rPr lang="en-US" sz="2400" b="0" i="0" u="none" strike="noStrike" baseline="0" dirty="0">
                <a:solidFill>
                  <a:srgbClr val="000000"/>
                </a:solidFill>
                <a:latin typeface="Arial"/>
                <a:ea typeface="Segoe UI"/>
                <a:cs typeface="Segoe UI"/>
              </a:rPr>
              <a:t> </a:t>
            </a:r>
            <a:r>
              <a:rPr lang="en-US" sz="2400" b="0" i="0" dirty="0">
                <a:solidFill>
                  <a:srgbClr val="000000"/>
                </a:solidFill>
                <a:latin typeface="Arial"/>
                <a:ea typeface="Segoe UI"/>
                <a:cs typeface="Segoe UI"/>
              </a:rPr>
              <a:t>​</a:t>
            </a:r>
          </a:p>
          <a:p>
            <a:pPr marL="342900" lvl="0" indent="-342900" algn="l" rtl="0">
              <a:buFont typeface="Arial,Sans-Serif"/>
              <a:buChar char="•"/>
            </a:pPr>
            <a:r>
              <a:rPr lang="en-US" sz="2400" b="0" i="0" u="none" strike="noStrike" baseline="0" dirty="0">
                <a:solidFill>
                  <a:srgbClr val="000000"/>
                </a:solidFill>
                <a:latin typeface="Arial"/>
                <a:ea typeface="Arial"/>
                <a:cs typeface="Arial"/>
              </a:rPr>
              <a:t>Ask for feedback from others about your work?</a:t>
            </a:r>
            <a:r>
              <a:rPr lang="en-US" sz="2400" b="0" i="0" dirty="0">
                <a:solidFill>
                  <a:srgbClr val="000000"/>
                </a:solidFill>
                <a:latin typeface="Arial"/>
                <a:ea typeface="Arial"/>
                <a:cs typeface="Arial"/>
              </a:rPr>
              <a:t>​</a:t>
            </a:r>
          </a:p>
          <a:p>
            <a:pPr marL="342900" lvl="0" indent="-342900" algn="l" rtl="0">
              <a:buFont typeface="Arial,Sans-Serif"/>
              <a:buChar char="•"/>
            </a:pPr>
            <a:r>
              <a:rPr lang="en-US" sz="2400" b="0" i="0" u="none" strike="noStrike" baseline="0" dirty="0">
                <a:solidFill>
                  <a:srgbClr val="000000"/>
                </a:solidFill>
                <a:latin typeface="Arial"/>
                <a:ea typeface="Arial"/>
                <a:cs typeface="Arial"/>
              </a:rPr>
              <a:t>Leave an appreciative note or thank you for assisting to recognize efforts?</a:t>
            </a:r>
            <a:r>
              <a:rPr lang="en-US" sz="2400" b="0" i="0" dirty="0">
                <a:solidFill>
                  <a:srgbClr val="000000"/>
                </a:solidFill>
                <a:latin typeface="Arial"/>
                <a:ea typeface="Arial"/>
                <a:cs typeface="Arial"/>
              </a:rPr>
              <a:t>​</a:t>
            </a:r>
          </a:p>
          <a:p>
            <a:pPr marL="342900" lvl="0" indent="-342900" algn="l" rtl="0">
              <a:buFont typeface="Arial,Sans-Serif"/>
              <a:buChar char="•"/>
            </a:pPr>
            <a:r>
              <a:rPr lang="en-US" sz="2400" b="0" i="0" u="none" strike="noStrike" baseline="0" dirty="0">
                <a:solidFill>
                  <a:srgbClr val="000000"/>
                </a:solidFill>
                <a:latin typeface="Arial"/>
                <a:ea typeface="Arial"/>
                <a:cs typeface="Arial"/>
              </a:rPr>
              <a:t>Interrupt others while they are speaking….or roll your eyes?</a:t>
            </a:r>
            <a:r>
              <a:rPr lang="en-US" sz="2400" b="0" i="0" dirty="0">
                <a:solidFill>
                  <a:srgbClr val="000000"/>
                </a:solidFill>
                <a:latin typeface="Arial"/>
                <a:ea typeface="Arial"/>
                <a:cs typeface="Arial"/>
              </a:rPr>
              <a:t>​</a:t>
            </a:r>
          </a:p>
          <a:p>
            <a:pPr marL="342900" lvl="0" indent="-342900" algn="l" rtl="0">
              <a:buFont typeface="Arial,Sans-Serif"/>
              <a:buChar char="•"/>
            </a:pPr>
            <a:r>
              <a:rPr lang="en-US" sz="2400" b="0" i="0" u="none" strike="noStrike" baseline="0" dirty="0">
                <a:solidFill>
                  <a:srgbClr val="000000"/>
                </a:solidFill>
                <a:latin typeface="Arial"/>
                <a:ea typeface="Arial"/>
                <a:cs typeface="Arial"/>
              </a:rPr>
              <a:t>Raise your voice to get your point across?</a:t>
            </a:r>
            <a:r>
              <a:rPr lang="en-US" sz="2400" b="0" i="0" dirty="0">
                <a:solidFill>
                  <a:srgbClr val="000000"/>
                </a:solidFill>
                <a:latin typeface="Arial"/>
                <a:ea typeface="Arial"/>
                <a:cs typeface="Arial"/>
              </a:rPr>
              <a:t>​</a:t>
            </a:r>
          </a:p>
          <a:p>
            <a:pPr marL="342900" lvl="0" indent="-342900" algn="l" rtl="0">
              <a:buFont typeface="Arial,Sans-Serif"/>
              <a:buChar char="•"/>
            </a:pPr>
            <a:r>
              <a:rPr lang="en-US" sz="2400" b="0" i="0" u="none" strike="noStrike" baseline="0" dirty="0">
                <a:solidFill>
                  <a:srgbClr val="000000"/>
                </a:solidFill>
                <a:latin typeface="Arial"/>
                <a:ea typeface="Arial"/>
                <a:cs typeface="Arial"/>
              </a:rPr>
              <a:t>Hold yourself accountable when you make a mistake?</a:t>
            </a:r>
            <a:r>
              <a:rPr lang="en-US" sz="2400" b="0" i="0" dirty="0">
                <a:solidFill>
                  <a:srgbClr val="000000"/>
                </a:solidFill>
                <a:latin typeface="Arial"/>
                <a:ea typeface="Arial"/>
                <a:cs typeface="Arial"/>
              </a:rPr>
              <a:t>​</a:t>
            </a:r>
          </a:p>
          <a:p>
            <a:pPr marL="342900" lvl="0" indent="-342900" algn="l" rtl="0">
              <a:buFont typeface="Arial,Sans-Serif"/>
              <a:buChar char="•"/>
            </a:pPr>
            <a:r>
              <a:rPr lang="en-US" sz="2400" b="0" i="0" u="none" strike="noStrike" baseline="0" dirty="0">
                <a:solidFill>
                  <a:srgbClr val="000000"/>
                </a:solidFill>
                <a:latin typeface="Arial"/>
                <a:ea typeface="Arial"/>
                <a:cs typeface="Arial"/>
              </a:rPr>
              <a:t>Recognize someone new to the team?</a:t>
            </a:r>
            <a:r>
              <a:rPr lang="en-US" sz="2400" b="0" i="0" dirty="0">
                <a:solidFill>
                  <a:srgbClr val="000000"/>
                </a:solidFill>
                <a:latin typeface="Arial"/>
                <a:ea typeface="Arial"/>
                <a:cs typeface="Arial"/>
              </a:rPr>
              <a:t>​</a:t>
            </a:r>
          </a:p>
          <a:p>
            <a:pPr marL="342900" lvl="0" indent="-342900" algn="l" rtl="0">
              <a:buFont typeface="Arial,Sans-Serif"/>
              <a:buChar char="•"/>
            </a:pPr>
            <a:r>
              <a:rPr lang="en-US" sz="2400" b="0" i="0" u="none" strike="noStrike" baseline="0" dirty="0">
                <a:solidFill>
                  <a:srgbClr val="000000"/>
                </a:solidFill>
                <a:latin typeface="Arial"/>
                <a:ea typeface="Arial"/>
                <a:cs typeface="Arial"/>
              </a:rPr>
              <a:t>Give proper credit on a project?</a:t>
            </a:r>
            <a:r>
              <a:rPr lang="en-US" sz="2400" b="0" i="0" dirty="0">
                <a:solidFill>
                  <a:srgbClr val="000000"/>
                </a:solidFill>
                <a:latin typeface="Arial"/>
                <a:ea typeface="Arial"/>
                <a:cs typeface="Arial"/>
              </a:rPr>
              <a:t>​</a:t>
            </a:r>
          </a:p>
          <a:p>
            <a:pPr marL="342900" lvl="0" indent="-342900" algn="l" rtl="0">
              <a:buFont typeface="Arial,Sans-Serif"/>
              <a:buChar char="•"/>
            </a:pPr>
            <a:r>
              <a:rPr lang="en-US" sz="2400" b="0" i="0" u="none" strike="noStrike" baseline="0" dirty="0">
                <a:solidFill>
                  <a:srgbClr val="000000"/>
                </a:solidFill>
                <a:latin typeface="Arial"/>
                <a:ea typeface="Arial"/>
                <a:cs typeface="Arial"/>
              </a:rPr>
              <a:t>Are you supportive of others’ ideas during team meetings?</a:t>
            </a:r>
            <a:r>
              <a:rPr lang="en-US" sz="2400" b="0" i="0" dirty="0">
                <a:solidFill>
                  <a:srgbClr val="000000"/>
                </a:solidFill>
                <a:latin typeface="Arial"/>
                <a:ea typeface="Arial"/>
                <a:cs typeface="Arial"/>
              </a:rPr>
              <a:t>​</a:t>
            </a:r>
          </a:p>
          <a:p>
            <a:pPr algn="l" rtl="0"/>
            <a:r>
              <a:rPr lang="en-US" sz="2400" b="0" i="0" dirty="0">
                <a:solidFill>
                  <a:srgbClr val="000000"/>
                </a:solidFill>
                <a:latin typeface="Arial"/>
                <a:ea typeface="Segoe UI"/>
                <a:cs typeface="Segoe UI"/>
              </a:rPr>
              <a:t>​</a:t>
            </a:r>
          </a:p>
          <a:p>
            <a:pPr algn="ctr" rtl="0"/>
            <a:r>
              <a:rPr lang="en-US" sz="2400" b="1" i="0" u="none" strike="noStrike" baseline="0" dirty="0">
                <a:solidFill>
                  <a:srgbClr val="F5A700"/>
                </a:solidFill>
                <a:latin typeface="Arial"/>
                <a:ea typeface="Segoe UI"/>
                <a:cs typeface="Segoe UI"/>
              </a:rPr>
              <a:t>What would you change about yourself….about your approach? </a:t>
            </a:r>
            <a:r>
              <a:rPr lang="en-US" sz="2400" b="1" i="0" dirty="0">
                <a:solidFill>
                  <a:srgbClr val="000000"/>
                </a:solidFill>
                <a:latin typeface="Arial"/>
                <a:ea typeface="Segoe UI"/>
                <a:cs typeface="Segoe UI"/>
              </a:rPr>
              <a:t>​</a:t>
            </a:r>
          </a:p>
          <a:p>
            <a:pPr algn="l" rtl="0"/>
            <a:r>
              <a:rPr lang="en-US" sz="1800" b="0" i="0" dirty="0">
                <a:solidFill>
                  <a:srgbClr val="000000"/>
                </a:solidFill>
                <a:latin typeface="Arial"/>
                <a:ea typeface="Segoe UI"/>
                <a:cs typeface="Segoe UI"/>
              </a:rPr>
              <a:t>​</a:t>
            </a:r>
            <a:endParaRPr lang="en-US" dirty="0"/>
          </a:p>
        </p:txBody>
      </p:sp>
    </p:spTree>
    <p:extLst>
      <p:ext uri="{BB962C8B-B14F-4D97-AF65-F5344CB8AC3E}">
        <p14:creationId xmlns:p14="http://schemas.microsoft.com/office/powerpoint/2010/main" val="1961100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398" y="7398"/>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21</a:t>
            </a:fld>
            <a:endParaRPr spc="-25"/>
          </a:p>
        </p:txBody>
      </p:sp>
      <p:sp>
        <p:nvSpPr>
          <p:cNvPr id="6" name="TextBox 5">
            <a:extLst>
              <a:ext uri="{FF2B5EF4-FFF2-40B4-BE49-F238E27FC236}">
                <a16:creationId xmlns:a16="http://schemas.microsoft.com/office/drawing/2014/main" id="{53848C6B-2BFD-89EA-D404-4B9F68E970F8}"/>
              </a:ext>
            </a:extLst>
          </p:cNvPr>
          <p:cNvSpPr txBox="1"/>
          <p:nvPr/>
        </p:nvSpPr>
        <p:spPr>
          <a:xfrm>
            <a:off x="1425181" y="162410"/>
            <a:ext cx="87351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spc="-95" dirty="0">
                <a:solidFill>
                  <a:schemeClr val="accent1"/>
                </a:solidFill>
                <a:latin typeface="Century Gothic"/>
                <a:ea typeface="+mj-ea"/>
              </a:rPr>
              <a:t>Action</a:t>
            </a:r>
            <a:r>
              <a:rPr lang="en-US" sz="4000" b="1" i="0" u="none" strike="noStrike" baseline="0" dirty="0">
                <a:solidFill>
                  <a:srgbClr val="F5A700"/>
                </a:solidFill>
                <a:latin typeface="Avenir Next LT Pro"/>
              </a:rPr>
              <a:t> </a:t>
            </a:r>
            <a:r>
              <a:rPr lang="en-US" sz="4000" b="1" spc="-95" dirty="0">
                <a:solidFill>
                  <a:schemeClr val="accent1"/>
                </a:solidFill>
                <a:latin typeface="Century Gothic"/>
                <a:ea typeface="+mj-ea"/>
              </a:rPr>
              <a:t>Planning</a:t>
            </a:r>
            <a:r>
              <a:rPr lang="en-US" b="0" i="0" u="none" strike="noStrike" baseline="0" dirty="0">
                <a:solidFill>
                  <a:srgbClr val="F5A700"/>
                </a:solidFill>
                <a:latin typeface="Avenir Next LT Pro"/>
              </a:rPr>
              <a:t> </a:t>
            </a:r>
            <a:endParaRPr lang="en-US" dirty="0"/>
          </a:p>
        </p:txBody>
      </p:sp>
      <p:sp>
        <p:nvSpPr>
          <p:cNvPr id="7" name="TextBox 6">
            <a:extLst>
              <a:ext uri="{FF2B5EF4-FFF2-40B4-BE49-F238E27FC236}">
                <a16:creationId xmlns:a16="http://schemas.microsoft.com/office/drawing/2014/main" id="{0AFA046E-3840-99E3-08E8-635D13297DE0}"/>
              </a:ext>
            </a:extLst>
          </p:cNvPr>
          <p:cNvSpPr txBox="1"/>
          <p:nvPr/>
        </p:nvSpPr>
        <p:spPr>
          <a:xfrm>
            <a:off x="405821" y="1024877"/>
            <a:ext cx="1111404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algn="l" rtl="0">
              <a:buFont typeface=""/>
              <a:buChar char="•"/>
            </a:pPr>
            <a:r>
              <a:rPr lang="en-US" sz="2400" b="1" i="0" u="none" strike="noStrike" baseline="0" dirty="0">
                <a:solidFill>
                  <a:schemeClr val="bg1"/>
                </a:solidFill>
                <a:latin typeface="Avenir Next LT Pro"/>
                <a:ea typeface="Arial"/>
                <a:cs typeface="Arial"/>
              </a:rPr>
              <a:t>Record specific steps you will take to contribute to a positive, civil and respectful work environment within the next 10 days.</a:t>
            </a:r>
            <a:r>
              <a:rPr lang="en-US" sz="2400" b="1" i="0" dirty="0">
                <a:solidFill>
                  <a:schemeClr val="bg1"/>
                </a:solidFill>
                <a:latin typeface="Avenir Next LT Pro"/>
                <a:ea typeface="Arial"/>
                <a:cs typeface="Arial"/>
              </a:rPr>
              <a:t>​</a:t>
            </a:r>
          </a:p>
          <a:p>
            <a:pPr marL="228600" lvl="0" indent="-228600" algn="l" rtl="0">
              <a:buFont typeface=""/>
              <a:buChar char="•"/>
            </a:pPr>
            <a:r>
              <a:rPr lang="en-US" sz="2400" b="1" i="0" u="none" strike="noStrike" baseline="0" dirty="0">
                <a:solidFill>
                  <a:schemeClr val="bg1"/>
                </a:solidFill>
                <a:latin typeface="Avenir Next LT Pro"/>
                <a:ea typeface="Arial"/>
                <a:cs typeface="Arial"/>
              </a:rPr>
              <a:t>I will get to know an EMPLOYEE’S NAME more as an individual by  DATE. </a:t>
            </a:r>
            <a:r>
              <a:rPr lang="en-US" sz="2400" b="1" i="0" dirty="0">
                <a:solidFill>
                  <a:schemeClr val="bg1"/>
                </a:solidFill>
                <a:latin typeface="Avenir Next LT Pro"/>
                <a:ea typeface="Arial"/>
                <a:cs typeface="Arial"/>
              </a:rPr>
              <a:t>​</a:t>
            </a:r>
          </a:p>
          <a:p>
            <a:pPr marL="228600" lvl="0" indent="-228600" algn="l" rtl="0">
              <a:buFont typeface=""/>
              <a:buChar char="•"/>
            </a:pPr>
            <a:r>
              <a:rPr lang="en-US" sz="2400" b="1" i="0" u="none" strike="noStrike" baseline="0" dirty="0">
                <a:solidFill>
                  <a:schemeClr val="bg1"/>
                </a:solidFill>
                <a:latin typeface="Avenir Next LT Pro"/>
                <a:ea typeface="Arial"/>
                <a:cs typeface="Arial"/>
              </a:rPr>
              <a:t>Think of a diversity or cultural situation or breakdown that you were a part of. What interpretations did you have about the other person and the incident? Where might those interpretations have come from? How can I remedy the situation? </a:t>
            </a:r>
            <a:r>
              <a:rPr lang="en-US" sz="2400" b="1" i="0" dirty="0">
                <a:solidFill>
                  <a:schemeClr val="bg1"/>
                </a:solidFill>
                <a:latin typeface="Avenir Next LT Pro"/>
                <a:ea typeface="Arial"/>
                <a:cs typeface="Arial"/>
              </a:rPr>
              <a:t>​</a:t>
            </a:r>
          </a:p>
          <a:p>
            <a:pPr marL="228600" lvl="0" indent="-228600" algn="l" rtl="0">
              <a:buFont typeface=""/>
              <a:buChar char="•"/>
            </a:pPr>
            <a:r>
              <a:rPr lang="en-US" sz="2400" b="1" i="0" u="none" strike="noStrike" baseline="0" dirty="0">
                <a:solidFill>
                  <a:schemeClr val="bg1"/>
                </a:solidFill>
                <a:latin typeface="Avenir Next LT Pro"/>
                <a:ea typeface="Arial"/>
                <a:cs typeface="Arial"/>
              </a:rPr>
              <a:t>Rectify a past negative situation that occurred out of bias, ignorance or miscommunication. </a:t>
            </a:r>
            <a:r>
              <a:rPr lang="en-US" sz="2400" b="1" i="0" dirty="0">
                <a:solidFill>
                  <a:schemeClr val="bg1"/>
                </a:solidFill>
                <a:latin typeface="Avenir Next LT Pro"/>
                <a:ea typeface="Arial"/>
                <a:cs typeface="Arial"/>
              </a:rPr>
              <a:t>​</a:t>
            </a:r>
          </a:p>
          <a:p>
            <a:pPr marL="228600" lvl="0" indent="-228600" algn="l" rtl="0">
              <a:buFont typeface=""/>
              <a:buChar char="•"/>
            </a:pPr>
            <a:r>
              <a:rPr lang="en-US" sz="2400" b="1" i="0" u="none" strike="noStrike" baseline="0" dirty="0">
                <a:solidFill>
                  <a:schemeClr val="bg1"/>
                </a:solidFill>
                <a:latin typeface="Avenir Next LT Pro"/>
                <a:ea typeface="Arial"/>
                <a:cs typeface="Arial"/>
              </a:rPr>
              <a:t>Identify members of your immediate team or your coworkers who may be excluded more than others and include them at a lunch or meeting. </a:t>
            </a:r>
            <a:r>
              <a:rPr lang="en-US" sz="2400" b="1" i="0" dirty="0">
                <a:solidFill>
                  <a:schemeClr val="bg1"/>
                </a:solidFill>
                <a:latin typeface="Avenir Next LT Pro"/>
                <a:ea typeface="Arial"/>
                <a:cs typeface="Arial"/>
              </a:rPr>
              <a:t>​</a:t>
            </a:r>
          </a:p>
        </p:txBody>
      </p:sp>
    </p:spTree>
    <p:extLst>
      <p:ext uri="{BB962C8B-B14F-4D97-AF65-F5344CB8AC3E}">
        <p14:creationId xmlns:p14="http://schemas.microsoft.com/office/powerpoint/2010/main" val="2916939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8F9C75F-9171-709B-F7DD-D1C03170E4D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9A57680-736A-6FAE-1010-F5BF8882B925}"/>
              </a:ext>
            </a:extLst>
          </p:cNvPr>
          <p:cNvSpPr/>
          <p:nvPr/>
        </p:nvSpPr>
        <p:spPr>
          <a:xfrm>
            <a:off x="7398" y="7398"/>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a:extLst>
              <a:ext uri="{FF2B5EF4-FFF2-40B4-BE49-F238E27FC236}">
                <a16:creationId xmlns:a16="http://schemas.microsoft.com/office/drawing/2014/main" id="{58798137-6BDE-9B8C-A0B3-52424EF6767E}"/>
              </a:ext>
            </a:extLst>
          </p:cNvPr>
          <p:cNvPicPr/>
          <p:nvPr/>
        </p:nvPicPr>
        <p:blipFill>
          <a:blip r:embed="rId2" cstate="print"/>
          <a:stretch>
            <a:fillRect/>
          </a:stretch>
        </p:blipFill>
        <p:spPr>
          <a:xfrm>
            <a:off x="9808464" y="6406895"/>
            <a:ext cx="2097024" cy="249936"/>
          </a:xfrm>
          <a:prstGeom prst="rect">
            <a:avLst/>
          </a:prstGeom>
        </p:spPr>
      </p:pic>
      <p:pic>
        <p:nvPicPr>
          <p:cNvPr id="4" name="object 4">
            <a:extLst>
              <a:ext uri="{FF2B5EF4-FFF2-40B4-BE49-F238E27FC236}">
                <a16:creationId xmlns:a16="http://schemas.microsoft.com/office/drawing/2014/main" id="{066EFF08-FDC6-0DAB-A08C-CE65A5CA2403}"/>
              </a:ext>
            </a:extLst>
          </p:cNvPr>
          <p:cNvPicPr/>
          <p:nvPr/>
        </p:nvPicPr>
        <p:blipFill>
          <a:blip r:embed="rId3" cstate="print"/>
          <a:stretch>
            <a:fillRect/>
          </a:stretch>
        </p:blipFill>
        <p:spPr>
          <a:xfrm>
            <a:off x="329184" y="316991"/>
            <a:ext cx="1898903" cy="152399"/>
          </a:xfrm>
          <a:prstGeom prst="rect">
            <a:avLst/>
          </a:prstGeom>
        </p:spPr>
      </p:pic>
      <p:sp>
        <p:nvSpPr>
          <p:cNvPr id="5" name="object 5">
            <a:extLst>
              <a:ext uri="{FF2B5EF4-FFF2-40B4-BE49-F238E27FC236}">
                <a16:creationId xmlns:a16="http://schemas.microsoft.com/office/drawing/2014/main" id="{D46728FA-1818-3A2E-916B-BCF7352CA2B9}"/>
              </a:ext>
            </a:extLst>
          </p:cNvPr>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22</a:t>
            </a:fld>
            <a:endParaRPr spc="-25"/>
          </a:p>
        </p:txBody>
      </p:sp>
      <p:sp>
        <p:nvSpPr>
          <p:cNvPr id="6" name="TextBox 5">
            <a:extLst>
              <a:ext uri="{FF2B5EF4-FFF2-40B4-BE49-F238E27FC236}">
                <a16:creationId xmlns:a16="http://schemas.microsoft.com/office/drawing/2014/main" id="{5BFF23A1-C447-AC61-C79D-FB91DD1A31D5}"/>
              </a:ext>
            </a:extLst>
          </p:cNvPr>
          <p:cNvSpPr txBox="1"/>
          <p:nvPr/>
        </p:nvSpPr>
        <p:spPr>
          <a:xfrm>
            <a:off x="1406520" y="393190"/>
            <a:ext cx="87351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0" u="none" strike="noStrike" baseline="0" dirty="0">
                <a:solidFill>
                  <a:srgbClr val="F5A700"/>
                </a:solidFill>
                <a:latin typeface="Avenir Next LT Pro"/>
              </a:rPr>
              <a:t>Action </a:t>
            </a:r>
            <a:r>
              <a:rPr lang="en-US" sz="4000" b="1" spc="-95" dirty="0">
                <a:solidFill>
                  <a:schemeClr val="accent1"/>
                </a:solidFill>
                <a:latin typeface="Century Gothic"/>
                <a:ea typeface="+mj-ea"/>
              </a:rPr>
              <a:t>Planning</a:t>
            </a:r>
            <a:r>
              <a:rPr lang="en-US" b="0" i="0" u="none" strike="noStrike" baseline="0" dirty="0">
                <a:solidFill>
                  <a:srgbClr val="F5A700"/>
                </a:solidFill>
                <a:latin typeface="Avenir Next LT Pro"/>
              </a:rPr>
              <a:t> </a:t>
            </a:r>
            <a:endParaRPr lang="en-US" dirty="0"/>
          </a:p>
        </p:txBody>
      </p:sp>
      <p:sp>
        <p:nvSpPr>
          <p:cNvPr id="7" name="TextBox 6">
            <a:extLst>
              <a:ext uri="{FF2B5EF4-FFF2-40B4-BE49-F238E27FC236}">
                <a16:creationId xmlns:a16="http://schemas.microsoft.com/office/drawing/2014/main" id="{C5FF4338-CD75-43AD-B3AA-3DA0C6667E38}"/>
              </a:ext>
            </a:extLst>
          </p:cNvPr>
          <p:cNvSpPr txBox="1"/>
          <p:nvPr/>
        </p:nvSpPr>
        <p:spPr>
          <a:xfrm>
            <a:off x="329184" y="1636635"/>
            <a:ext cx="1111404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algn="l" rtl="0">
              <a:buFont typeface=""/>
              <a:buChar char="•"/>
            </a:pPr>
            <a:r>
              <a:rPr lang="en-US" sz="2400" b="1" i="0" u="none" strike="noStrike" baseline="0" dirty="0">
                <a:solidFill>
                  <a:schemeClr val="bg1"/>
                </a:solidFill>
                <a:latin typeface="Avenir Next LT Pro"/>
                <a:ea typeface="Arial"/>
                <a:cs typeface="Arial"/>
              </a:rPr>
              <a:t>Intentionally include people from other functional and skill areas on your problem-solving teams. </a:t>
            </a:r>
            <a:r>
              <a:rPr lang="en-US" sz="2400" b="1" i="0" dirty="0">
                <a:solidFill>
                  <a:schemeClr val="bg1"/>
                </a:solidFill>
                <a:latin typeface="Avenir Next LT Pro"/>
                <a:ea typeface="Arial"/>
                <a:cs typeface="Arial"/>
              </a:rPr>
              <a:t>​</a:t>
            </a:r>
          </a:p>
          <a:p>
            <a:pPr marL="228600" lvl="0" indent="-228600" algn="l" rtl="0">
              <a:buFont typeface=""/>
              <a:buChar char="•"/>
            </a:pPr>
            <a:r>
              <a:rPr lang="en-US" sz="2400" b="1" i="0" u="none" strike="noStrike" baseline="0" dirty="0">
                <a:solidFill>
                  <a:schemeClr val="bg1"/>
                </a:solidFill>
                <a:latin typeface="Avenir Next LT Pro"/>
                <a:ea typeface="Arial"/>
                <a:cs typeface="Arial"/>
              </a:rPr>
              <a:t>Identify someone with whom you are in conflict. Explore whether this is due to your acting on stereotypes or assumptions you have made. Take the opportunity to explore and talk with that person. </a:t>
            </a:r>
            <a:r>
              <a:rPr lang="en-US" sz="2400" b="1" i="0" dirty="0">
                <a:solidFill>
                  <a:schemeClr val="bg1"/>
                </a:solidFill>
                <a:latin typeface="Avenir Next LT Pro"/>
                <a:ea typeface="Arial"/>
                <a:cs typeface="Arial"/>
              </a:rPr>
              <a:t>​</a:t>
            </a:r>
          </a:p>
          <a:p>
            <a:pPr marL="228600" lvl="0" indent="-228600" algn="l" rtl="0">
              <a:buFont typeface=""/>
              <a:buChar char="•"/>
            </a:pPr>
            <a:r>
              <a:rPr lang="en-US" sz="2400" b="1" i="0" u="none" strike="noStrike" baseline="0" dirty="0">
                <a:solidFill>
                  <a:schemeClr val="bg1"/>
                </a:solidFill>
                <a:latin typeface="Avenir Next LT Pro"/>
                <a:ea typeface="Arial"/>
                <a:cs typeface="Arial"/>
              </a:rPr>
              <a:t>Have discussions as a team/committee about various topics to make sure that our practices are inclusive. </a:t>
            </a:r>
            <a:r>
              <a:rPr lang="en-US" sz="2400" b="1" i="0" dirty="0">
                <a:solidFill>
                  <a:schemeClr val="bg1"/>
                </a:solidFill>
                <a:latin typeface="Avenir Next LT Pro"/>
                <a:ea typeface="Arial"/>
                <a:cs typeface="Arial"/>
              </a:rPr>
              <a:t>​</a:t>
            </a:r>
          </a:p>
          <a:p>
            <a:pPr marL="228600" lvl="0" indent="-228600" algn="l" rtl="0">
              <a:buFont typeface=""/>
              <a:buChar char="•"/>
            </a:pPr>
            <a:r>
              <a:rPr lang="en-US" sz="2400" b="1" i="0" u="none" strike="noStrike" baseline="0" dirty="0">
                <a:solidFill>
                  <a:schemeClr val="bg1"/>
                </a:solidFill>
                <a:latin typeface="Avenir Next LT Pro"/>
                <a:ea typeface="Arial"/>
                <a:cs typeface="Arial"/>
              </a:rPr>
              <a:t>Be part of a workplace or community committee to network and create productive relationships. </a:t>
            </a:r>
            <a:r>
              <a:rPr lang="en-US" sz="2400" b="1" i="0" dirty="0">
                <a:solidFill>
                  <a:schemeClr val="bg1"/>
                </a:solidFill>
                <a:latin typeface="Avenir Next LT Pro"/>
                <a:ea typeface="Arial"/>
                <a:cs typeface="Arial"/>
              </a:rPr>
              <a:t>​</a:t>
            </a:r>
            <a:endParaRPr lang="en-US" sz="2400" b="1" dirty="0">
              <a:solidFill>
                <a:schemeClr val="bg1"/>
              </a:solidFill>
            </a:endParaRPr>
          </a:p>
        </p:txBody>
      </p:sp>
    </p:spTree>
    <p:extLst>
      <p:ext uri="{BB962C8B-B14F-4D97-AF65-F5344CB8AC3E}">
        <p14:creationId xmlns:p14="http://schemas.microsoft.com/office/powerpoint/2010/main" val="3312818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1" cy="6858000"/>
          </a:xfrm>
          <a:prstGeom prst="rect">
            <a:avLst/>
          </a:prstGeom>
        </p:spPr>
      </p:pic>
      <p:sp>
        <p:nvSpPr>
          <p:cNvPr id="3" name="object 3"/>
          <p:cNvSpPr/>
          <p:nvPr/>
        </p:nvSpPr>
        <p:spPr>
          <a:xfrm>
            <a:off x="0" y="0"/>
            <a:ext cx="12192000" cy="6858000"/>
          </a:xfrm>
          <a:custGeom>
            <a:avLst/>
            <a:gdLst/>
            <a:ahLst/>
            <a:cxnLst/>
            <a:rect l="l" t="t" r="r" b="b"/>
            <a:pathLst>
              <a:path w="12192000" h="6858000">
                <a:moveTo>
                  <a:pt x="12191998" y="0"/>
                </a:moveTo>
                <a:lnTo>
                  <a:pt x="0" y="0"/>
                </a:lnTo>
                <a:lnTo>
                  <a:pt x="0" y="6857999"/>
                </a:lnTo>
                <a:lnTo>
                  <a:pt x="12191998" y="6857999"/>
                </a:lnTo>
                <a:lnTo>
                  <a:pt x="12191998" y="0"/>
                </a:lnTo>
                <a:close/>
              </a:path>
            </a:pathLst>
          </a:custGeom>
          <a:solidFill>
            <a:srgbClr val="000000">
              <a:alpha val="50199"/>
            </a:srgbClr>
          </a:solidFill>
        </p:spPr>
        <p:txBody>
          <a:bodyPr wrap="square" lIns="0" tIns="0" rIns="0" bIns="0" rtlCol="0"/>
          <a:lstStyle/>
          <a:p>
            <a:endParaRPr/>
          </a:p>
        </p:txBody>
      </p:sp>
      <p:pic>
        <p:nvPicPr>
          <p:cNvPr id="4" name="object 4"/>
          <p:cNvPicPr/>
          <p:nvPr/>
        </p:nvPicPr>
        <p:blipFill>
          <a:blip r:embed="rId3" cstate="print"/>
          <a:stretch>
            <a:fillRect/>
          </a:stretch>
        </p:blipFill>
        <p:spPr>
          <a:xfrm>
            <a:off x="9808464" y="6406895"/>
            <a:ext cx="2097024" cy="249936"/>
          </a:xfrm>
          <a:prstGeom prst="rect">
            <a:avLst/>
          </a:prstGeom>
        </p:spPr>
      </p:pic>
      <p:pic>
        <p:nvPicPr>
          <p:cNvPr id="5" name="object 5"/>
          <p:cNvPicPr/>
          <p:nvPr/>
        </p:nvPicPr>
        <p:blipFill>
          <a:blip r:embed="rId4" cstate="print"/>
          <a:stretch>
            <a:fillRect/>
          </a:stretch>
        </p:blipFill>
        <p:spPr>
          <a:xfrm>
            <a:off x="329184" y="316991"/>
            <a:ext cx="1898903" cy="152399"/>
          </a:xfrm>
          <a:prstGeom prst="rect">
            <a:avLst/>
          </a:prstGeom>
        </p:spPr>
      </p:pic>
      <p:sp>
        <p:nvSpPr>
          <p:cNvPr id="6" name="object 6"/>
          <p:cNvSpPr txBox="1">
            <a:spLocks noGrp="1"/>
          </p:cNvSpPr>
          <p:nvPr>
            <p:ph type="sldNum" sz="quarter" idx="7"/>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23</a:t>
            </a:fld>
            <a:endParaRPr spc="-25"/>
          </a:p>
        </p:txBody>
      </p:sp>
      <p:pic>
        <p:nvPicPr>
          <p:cNvPr id="8" name="Google Shape;274;g241ee997d9b_0_256" descr="A white text on a black background&#10;&#10;AI-generated content may be incorrect.">
            <a:extLst>
              <a:ext uri="{FF2B5EF4-FFF2-40B4-BE49-F238E27FC236}">
                <a16:creationId xmlns:a16="http://schemas.microsoft.com/office/drawing/2014/main" id="{E8E89C80-8FBD-46A8-8012-BA7B3D6FDACC}"/>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contrast="69000"/>
                    </a14:imgEffect>
                  </a14:imgLayer>
                </a14:imgProps>
              </a:ext>
            </a:extLst>
          </a:blip>
          <a:srcRect/>
          <a:stretch/>
        </p:blipFill>
        <p:spPr>
          <a:xfrm>
            <a:off x="199746" y="393190"/>
            <a:ext cx="6477000" cy="3695700"/>
          </a:xfrm>
          <a:prstGeom prst="ellipse">
            <a:avLst/>
          </a:prstGeom>
          <a:noFill/>
          <a:ln>
            <a:solidFill>
              <a:schemeClr val="accent4"/>
            </a:solidFill>
          </a:ln>
        </p:spPr>
      </p:pic>
    </p:spTree>
    <p:extLst>
      <p:ext uri="{BB962C8B-B14F-4D97-AF65-F5344CB8AC3E}">
        <p14:creationId xmlns:p14="http://schemas.microsoft.com/office/powerpoint/2010/main" val="2251704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70719"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pic>
        <p:nvPicPr>
          <p:cNvPr id="4" name="object 4"/>
          <p:cNvPicPr/>
          <p:nvPr/>
        </p:nvPicPr>
        <p:blipFill>
          <a:blip r:embed="rId4" cstate="print"/>
          <a:stretch>
            <a:fillRect/>
          </a:stretch>
        </p:blipFill>
        <p:spPr>
          <a:xfrm>
            <a:off x="6747950" y="715890"/>
            <a:ext cx="5444049" cy="5295164"/>
          </a:xfrm>
          <a:prstGeom prst="rect">
            <a:avLst/>
          </a:prstGeom>
        </p:spPr>
      </p:pic>
      <p:sp>
        <p:nvSpPr>
          <p:cNvPr id="5" name="object 5"/>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3</a:t>
            </a:fld>
            <a:endParaRPr spc="-25"/>
          </a:p>
        </p:txBody>
      </p:sp>
      <p:sp>
        <p:nvSpPr>
          <p:cNvPr id="6" name="TextBox 5">
            <a:extLst>
              <a:ext uri="{FF2B5EF4-FFF2-40B4-BE49-F238E27FC236}">
                <a16:creationId xmlns:a16="http://schemas.microsoft.com/office/drawing/2014/main" id="{0BA9B01F-FA3C-0F23-04D9-3349E5F11F29}"/>
              </a:ext>
            </a:extLst>
          </p:cNvPr>
          <p:cNvSpPr txBox="1"/>
          <p:nvPr/>
        </p:nvSpPr>
        <p:spPr>
          <a:xfrm>
            <a:off x="329184" y="595482"/>
            <a:ext cx="544121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0" u="none" strike="noStrike" baseline="0" dirty="0">
                <a:solidFill>
                  <a:schemeClr val="accent1"/>
                </a:solidFill>
                <a:latin typeface="Lora"/>
              </a:rPr>
              <a:t>UDC </a:t>
            </a:r>
            <a:r>
              <a:rPr lang="en-US" sz="4000" b="1" dirty="0">
                <a:solidFill>
                  <a:schemeClr val="accent1"/>
                </a:solidFill>
                <a:latin typeface="ADLaM Display"/>
              </a:rPr>
              <a:t>Core</a:t>
            </a:r>
            <a:r>
              <a:rPr lang="en-US" sz="4000" b="1" i="0" u="none" strike="noStrike" baseline="0" dirty="0">
                <a:solidFill>
                  <a:schemeClr val="accent1"/>
                </a:solidFill>
                <a:latin typeface="Lora"/>
              </a:rPr>
              <a:t> Values</a:t>
            </a:r>
            <a:r>
              <a:rPr lang="en-US" sz="4000" b="1" i="0" dirty="0">
                <a:solidFill>
                  <a:schemeClr val="accent1"/>
                </a:solidFill>
                <a:latin typeface="Lora"/>
                <a:ea typeface="Lora"/>
                <a:cs typeface="Lora"/>
              </a:rPr>
              <a:t>​</a:t>
            </a:r>
            <a:endParaRPr lang="en-US" sz="4000" b="1" dirty="0">
              <a:solidFill>
                <a:schemeClr val="accent1"/>
              </a:solidFill>
            </a:endParaRPr>
          </a:p>
        </p:txBody>
      </p:sp>
      <p:sp>
        <p:nvSpPr>
          <p:cNvPr id="7" name="TextBox 6">
            <a:extLst>
              <a:ext uri="{FF2B5EF4-FFF2-40B4-BE49-F238E27FC236}">
                <a16:creationId xmlns:a16="http://schemas.microsoft.com/office/drawing/2014/main" id="{8D69C769-8BEE-2E28-F14C-AE37613B2BB1}"/>
              </a:ext>
            </a:extLst>
          </p:cNvPr>
          <p:cNvSpPr txBox="1"/>
          <p:nvPr/>
        </p:nvSpPr>
        <p:spPr>
          <a:xfrm>
            <a:off x="331010" y="1367905"/>
            <a:ext cx="6170374" cy="5099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2600" dirty="0">
                <a:solidFill>
                  <a:srgbClr val="002060"/>
                </a:solidFill>
                <a:latin typeface="Lora"/>
              </a:rPr>
              <a:t>These principles set by the University of the District of Columbia should be exemplified by each member of the campus:</a:t>
            </a:r>
          </a:p>
          <a:p>
            <a:pPr algn="ctr">
              <a:lnSpc>
                <a:spcPct val="90000"/>
              </a:lnSpc>
            </a:pPr>
            <a:endParaRPr lang="en-US" sz="2600" dirty="0">
              <a:latin typeface="Lora"/>
            </a:endParaRPr>
          </a:p>
          <a:p>
            <a:pPr algn="ctr">
              <a:lnSpc>
                <a:spcPct val="90000"/>
              </a:lnSpc>
              <a:spcBef>
                <a:spcPts val="1000"/>
              </a:spcBef>
            </a:pPr>
            <a:r>
              <a:rPr lang="en-US" sz="2600" b="1" dirty="0">
                <a:solidFill>
                  <a:srgbClr val="002060"/>
                </a:solidFill>
                <a:latin typeface="Lora"/>
              </a:rPr>
              <a:t>Collaboration</a:t>
            </a:r>
            <a:endParaRPr lang="en-US" sz="2600" b="1" dirty="0">
              <a:latin typeface="Lora"/>
            </a:endParaRPr>
          </a:p>
          <a:p>
            <a:pPr algn="ctr">
              <a:lnSpc>
                <a:spcPct val="90000"/>
              </a:lnSpc>
              <a:spcBef>
                <a:spcPts val="1000"/>
              </a:spcBef>
            </a:pPr>
            <a:r>
              <a:rPr lang="en-US" sz="2600" b="1" dirty="0">
                <a:solidFill>
                  <a:schemeClr val="accent1"/>
                </a:solidFill>
                <a:latin typeface="Lora"/>
              </a:rPr>
              <a:t>Innovation</a:t>
            </a:r>
          </a:p>
          <a:p>
            <a:pPr algn="ctr">
              <a:lnSpc>
                <a:spcPct val="90000"/>
              </a:lnSpc>
              <a:spcBef>
                <a:spcPts val="1000"/>
              </a:spcBef>
            </a:pPr>
            <a:r>
              <a:rPr lang="en-US" sz="2600" b="1" dirty="0">
                <a:solidFill>
                  <a:srgbClr val="002060"/>
                </a:solidFill>
                <a:latin typeface="Lora"/>
              </a:rPr>
              <a:t>Integrity</a:t>
            </a:r>
            <a:endParaRPr lang="en-US" sz="2600" b="1" dirty="0">
              <a:latin typeface="Lora"/>
            </a:endParaRPr>
          </a:p>
          <a:p>
            <a:pPr algn="ctr">
              <a:lnSpc>
                <a:spcPct val="90000"/>
              </a:lnSpc>
              <a:spcBef>
                <a:spcPts val="1000"/>
              </a:spcBef>
            </a:pPr>
            <a:r>
              <a:rPr lang="en-US" sz="2600" b="1" dirty="0">
                <a:solidFill>
                  <a:schemeClr val="accent1"/>
                </a:solidFill>
                <a:latin typeface="Lora"/>
              </a:rPr>
              <a:t>Sustainability</a:t>
            </a:r>
          </a:p>
          <a:p>
            <a:pPr algn="ctr">
              <a:lnSpc>
                <a:spcPct val="90000"/>
              </a:lnSpc>
              <a:spcBef>
                <a:spcPts val="1000"/>
              </a:spcBef>
            </a:pPr>
            <a:r>
              <a:rPr lang="en-US" sz="2600" b="1" dirty="0">
                <a:solidFill>
                  <a:srgbClr val="002060"/>
                </a:solidFill>
                <a:latin typeface="Lora"/>
              </a:rPr>
              <a:t>Excellence</a:t>
            </a:r>
            <a:endParaRPr lang="en-US" sz="2600" b="1" dirty="0">
              <a:latin typeface="Lora"/>
            </a:endParaRPr>
          </a:p>
          <a:p>
            <a:pPr algn="ctr">
              <a:lnSpc>
                <a:spcPct val="90000"/>
              </a:lnSpc>
              <a:spcBef>
                <a:spcPts val="1000"/>
              </a:spcBef>
            </a:pPr>
            <a:r>
              <a:rPr lang="en-US" sz="2600" b="1" dirty="0">
                <a:solidFill>
                  <a:schemeClr val="accent1"/>
                </a:solidFill>
                <a:latin typeface="Lora"/>
              </a:rPr>
              <a:t>Inclusion</a:t>
            </a:r>
          </a:p>
          <a:p>
            <a:pPr algn="l"/>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43"/>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4</a:t>
            </a:fld>
            <a:endParaRPr spc="-25"/>
          </a:p>
        </p:txBody>
      </p:sp>
      <p:sp>
        <p:nvSpPr>
          <p:cNvPr id="6" name="TextBox 5">
            <a:extLst>
              <a:ext uri="{FF2B5EF4-FFF2-40B4-BE49-F238E27FC236}">
                <a16:creationId xmlns:a16="http://schemas.microsoft.com/office/drawing/2014/main" id="{FF1CA0A2-8F3D-54CA-473C-80FD4A5832CC}"/>
              </a:ext>
            </a:extLst>
          </p:cNvPr>
          <p:cNvSpPr txBox="1"/>
          <p:nvPr/>
        </p:nvSpPr>
        <p:spPr>
          <a:xfrm>
            <a:off x="2690191" y="397565"/>
            <a:ext cx="68778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i="0" u="none" strike="noStrike" baseline="0" dirty="0">
                <a:solidFill>
                  <a:schemeClr val="accent1"/>
                </a:solidFill>
                <a:latin typeface="ADLaM Display"/>
              </a:rPr>
              <a:t>UDC’s </a:t>
            </a:r>
            <a:r>
              <a:rPr lang="en-US" sz="4000" b="1" dirty="0">
                <a:solidFill>
                  <a:schemeClr val="accent1"/>
                </a:solidFill>
                <a:latin typeface="Lora"/>
              </a:rPr>
              <a:t>Vision</a:t>
            </a:r>
            <a:r>
              <a:rPr lang="en-US" sz="4000" b="1" i="0" u="none" strike="noStrike" baseline="0" dirty="0">
                <a:solidFill>
                  <a:schemeClr val="accent1"/>
                </a:solidFill>
                <a:latin typeface="ADLaM Display"/>
              </a:rPr>
              <a:t> Statement</a:t>
            </a:r>
            <a:r>
              <a:rPr lang="en-US" sz="4000" b="0" i="0" dirty="0">
                <a:solidFill>
                  <a:schemeClr val="accent1"/>
                </a:solidFill>
                <a:latin typeface="ADLaM Display"/>
                <a:ea typeface="ADLaM Display"/>
                <a:cs typeface="ADLaM Display"/>
              </a:rPr>
              <a:t>​</a:t>
            </a:r>
            <a:endParaRPr lang="en-US" sz="4000" dirty="0">
              <a:solidFill>
                <a:schemeClr val="accent1"/>
              </a:solidFill>
            </a:endParaRPr>
          </a:p>
        </p:txBody>
      </p:sp>
      <p:sp>
        <p:nvSpPr>
          <p:cNvPr id="7" name="TextBox 6">
            <a:extLst>
              <a:ext uri="{FF2B5EF4-FFF2-40B4-BE49-F238E27FC236}">
                <a16:creationId xmlns:a16="http://schemas.microsoft.com/office/drawing/2014/main" id="{E07C3421-D705-FD19-4AB9-8A84A687F5CE}"/>
              </a:ext>
            </a:extLst>
          </p:cNvPr>
          <p:cNvSpPr txBox="1"/>
          <p:nvPr/>
        </p:nvSpPr>
        <p:spPr>
          <a:xfrm>
            <a:off x="199246" y="1635741"/>
            <a:ext cx="11859768"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rPr>
              <a:t>Establish UDC as a leading National Public Urban University through</a:t>
            </a:r>
            <a:r>
              <a:rPr lang="en-US" sz="4000" b="1" dirty="0">
                <a:solidFill>
                  <a:srgbClr val="FFC000"/>
                </a:solidFill>
              </a:rPr>
              <a:t>:</a:t>
            </a:r>
          </a:p>
          <a:p>
            <a:pPr algn="ctr"/>
            <a:endParaRPr lang="en-US" sz="4000" dirty="0">
              <a:solidFill>
                <a:srgbClr val="FFC000"/>
              </a:solidFill>
            </a:endParaRPr>
          </a:p>
          <a:p>
            <a:r>
              <a:rPr lang="en-US" sz="4000" b="1" dirty="0">
                <a:solidFill>
                  <a:srgbClr val="FFC000"/>
                </a:solidFill>
              </a:rPr>
              <a:t>1. Excellence in student achievement</a:t>
            </a:r>
            <a:endParaRPr lang="en-US" sz="4000" dirty="0">
              <a:solidFill>
                <a:srgbClr val="FFC000"/>
              </a:solidFill>
            </a:endParaRPr>
          </a:p>
          <a:p>
            <a:r>
              <a:rPr lang="en-US" sz="4000" b="1" dirty="0">
                <a:solidFill>
                  <a:srgbClr val="FFC000"/>
                </a:solidFill>
              </a:rPr>
              <a:t>2. Strong alignment with local workforce needs</a:t>
            </a:r>
            <a:endParaRPr lang="en-US" sz="4000" dirty="0">
              <a:solidFill>
                <a:srgbClr val="FFC000"/>
              </a:solidFill>
            </a:endParaRPr>
          </a:p>
          <a:p>
            <a:r>
              <a:rPr lang="en-US" sz="4000" b="1" dirty="0">
                <a:solidFill>
                  <a:srgbClr val="FFC000"/>
                </a:solidFill>
              </a:rPr>
              <a:t>3. Impactful service to the community</a:t>
            </a:r>
            <a:endParaRPr lang="en-US" sz="4000" dirty="0">
              <a:solidFill>
                <a:srgbClr val="FFC000"/>
              </a:solidFill>
            </a:endParaRPr>
          </a:p>
          <a:p>
            <a:pPr algn="l"/>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1" cy="6858000"/>
          </a:xfrm>
          <a:prstGeom prst="rect">
            <a:avLst/>
          </a:prstGeom>
        </p:spPr>
      </p:pic>
      <p:sp>
        <p:nvSpPr>
          <p:cNvPr id="3" name="object 3"/>
          <p:cNvSpPr/>
          <p:nvPr/>
        </p:nvSpPr>
        <p:spPr>
          <a:xfrm>
            <a:off x="0" y="0"/>
            <a:ext cx="12192000" cy="6858000"/>
          </a:xfrm>
          <a:custGeom>
            <a:avLst/>
            <a:gdLst/>
            <a:ahLst/>
            <a:cxnLst/>
            <a:rect l="l" t="t" r="r" b="b"/>
            <a:pathLst>
              <a:path w="12192000" h="6858000">
                <a:moveTo>
                  <a:pt x="12191998" y="0"/>
                </a:moveTo>
                <a:lnTo>
                  <a:pt x="0" y="0"/>
                </a:lnTo>
                <a:lnTo>
                  <a:pt x="0" y="6857999"/>
                </a:lnTo>
                <a:lnTo>
                  <a:pt x="12191998" y="6857999"/>
                </a:lnTo>
                <a:lnTo>
                  <a:pt x="12191998" y="0"/>
                </a:lnTo>
                <a:close/>
              </a:path>
            </a:pathLst>
          </a:custGeom>
          <a:solidFill>
            <a:srgbClr val="000000">
              <a:alpha val="50199"/>
            </a:srgbClr>
          </a:solidFill>
        </p:spPr>
        <p:txBody>
          <a:bodyPr wrap="square" lIns="0" tIns="0" rIns="0" bIns="0" rtlCol="0"/>
          <a:lstStyle/>
          <a:p>
            <a:endParaRPr/>
          </a:p>
        </p:txBody>
      </p:sp>
      <p:pic>
        <p:nvPicPr>
          <p:cNvPr id="4" name="object 4"/>
          <p:cNvPicPr/>
          <p:nvPr/>
        </p:nvPicPr>
        <p:blipFill>
          <a:blip r:embed="rId3" cstate="print"/>
          <a:stretch>
            <a:fillRect/>
          </a:stretch>
        </p:blipFill>
        <p:spPr>
          <a:xfrm>
            <a:off x="9808464" y="6406895"/>
            <a:ext cx="2097024" cy="249936"/>
          </a:xfrm>
          <a:prstGeom prst="rect">
            <a:avLst/>
          </a:prstGeom>
        </p:spPr>
      </p:pic>
      <p:pic>
        <p:nvPicPr>
          <p:cNvPr id="5" name="object 5"/>
          <p:cNvPicPr/>
          <p:nvPr/>
        </p:nvPicPr>
        <p:blipFill>
          <a:blip r:embed="rId4" cstate="print"/>
          <a:stretch>
            <a:fillRect/>
          </a:stretch>
        </p:blipFill>
        <p:spPr>
          <a:xfrm>
            <a:off x="329184" y="316991"/>
            <a:ext cx="1898903" cy="152399"/>
          </a:xfrm>
          <a:prstGeom prst="rect">
            <a:avLst/>
          </a:prstGeom>
        </p:spPr>
      </p:pic>
      <p:sp>
        <p:nvSpPr>
          <p:cNvPr id="6" name="object 6"/>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5</a:t>
            </a:fld>
            <a:endParaRPr spc="-25"/>
          </a:p>
        </p:txBody>
      </p:sp>
      <p:sp>
        <p:nvSpPr>
          <p:cNvPr id="8" name="TextBox 7">
            <a:extLst>
              <a:ext uri="{FF2B5EF4-FFF2-40B4-BE49-F238E27FC236}">
                <a16:creationId xmlns:a16="http://schemas.microsoft.com/office/drawing/2014/main" id="{5B4A6FDC-A906-C112-A91C-276C8DAC04D0}"/>
              </a:ext>
            </a:extLst>
          </p:cNvPr>
          <p:cNvSpPr txBox="1"/>
          <p:nvPr/>
        </p:nvSpPr>
        <p:spPr>
          <a:xfrm>
            <a:off x="2382443" y="393190"/>
            <a:ext cx="30347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chemeClr val="accent1"/>
                </a:solidFill>
                <a:latin typeface="ADLaM Display"/>
              </a:rPr>
              <a:t>Agenda</a:t>
            </a:r>
            <a:r>
              <a:rPr lang="en-US" sz="4000" b="1" i="0" dirty="0">
                <a:solidFill>
                  <a:srgbClr val="C00000"/>
                </a:solidFill>
                <a:latin typeface="Century Gothic"/>
                <a:ea typeface="Century Gothic"/>
                <a:cs typeface="Century Gothic"/>
              </a:rPr>
              <a:t>​</a:t>
            </a:r>
            <a:endParaRPr lang="en-US" sz="4000" b="1" dirty="0">
              <a:solidFill>
                <a:srgbClr val="C00000"/>
              </a:solidFill>
            </a:endParaRPr>
          </a:p>
        </p:txBody>
      </p:sp>
      <p:sp>
        <p:nvSpPr>
          <p:cNvPr id="10" name="TextBox 9">
            <a:extLst>
              <a:ext uri="{FF2B5EF4-FFF2-40B4-BE49-F238E27FC236}">
                <a16:creationId xmlns:a16="http://schemas.microsoft.com/office/drawing/2014/main" id="{072B1507-93A2-9C55-91C3-4D7862905D5A}"/>
              </a:ext>
            </a:extLst>
          </p:cNvPr>
          <p:cNvSpPr txBox="1"/>
          <p:nvPr/>
        </p:nvSpPr>
        <p:spPr>
          <a:xfrm>
            <a:off x="569609" y="1122681"/>
            <a:ext cx="5247860" cy="5843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17500">
              <a:lnSpc>
                <a:spcPct val="90000"/>
              </a:lnSpc>
              <a:buFont typeface="Calibri,Sans-Serif"/>
              <a:buChar char="●"/>
            </a:pPr>
            <a:r>
              <a:rPr lang="en-US" sz="2400" b="1" dirty="0">
                <a:solidFill>
                  <a:schemeClr val="bg1"/>
                </a:solidFill>
                <a:latin typeface="Calibri"/>
                <a:ea typeface="Calibri"/>
                <a:cs typeface="Calibri"/>
              </a:rPr>
              <a:t>Investment in </a:t>
            </a:r>
            <a:r>
              <a:rPr lang="en-US" sz="2400" b="1" u="sng" dirty="0">
                <a:solidFill>
                  <a:schemeClr val="accent4">
                    <a:lumMod val="40000"/>
                    <a:lumOff val="60000"/>
                  </a:schemeClr>
                </a:solidFill>
                <a:latin typeface="Calibri"/>
                <a:ea typeface="Calibri"/>
                <a:cs typeface="Calibri"/>
              </a:rPr>
              <a:t>ALL OF YOU </a:t>
            </a:r>
            <a:endParaRPr lang="en-US" sz="2400" b="1" dirty="0">
              <a:solidFill>
                <a:schemeClr val="accent4">
                  <a:lumMod val="40000"/>
                  <a:lumOff val="60000"/>
                </a:schemeClr>
              </a:solidFill>
              <a:latin typeface="Calibri"/>
              <a:ea typeface="Calibri"/>
              <a:cs typeface="Calibri"/>
            </a:endParaRPr>
          </a:p>
          <a:p>
            <a:pPr marL="342900" indent="-317500">
              <a:lnSpc>
                <a:spcPct val="90000"/>
              </a:lnSpc>
              <a:buFont typeface="Calibri,Sans-Serif"/>
              <a:buChar char="●"/>
            </a:pPr>
            <a:r>
              <a:rPr lang="en-US" sz="2400" b="1" dirty="0">
                <a:solidFill>
                  <a:schemeClr val="bg1"/>
                </a:solidFill>
                <a:latin typeface="Calibri"/>
                <a:ea typeface="Calibri"/>
                <a:cs typeface="Calibri"/>
              </a:rPr>
              <a:t>Micro-Affirmations &amp; Micro-Inequities - Learn What Has Shaped People – See People Not Just as Workers</a:t>
            </a:r>
          </a:p>
          <a:p>
            <a:pPr marL="342900" indent="-317500">
              <a:lnSpc>
                <a:spcPct val="90000"/>
              </a:lnSpc>
              <a:spcBef>
                <a:spcPts val="1000"/>
              </a:spcBef>
              <a:buFont typeface="Calibri,Sans-Serif"/>
              <a:buChar char="●"/>
            </a:pPr>
            <a:r>
              <a:rPr lang="en-US" sz="2400" b="1" dirty="0">
                <a:solidFill>
                  <a:schemeClr val="bg1"/>
                </a:solidFill>
                <a:latin typeface="Calibri"/>
                <a:ea typeface="Calibri"/>
                <a:cs typeface="Calibri"/>
              </a:rPr>
              <a:t>Find Out How People Feel – Active Listening Skills</a:t>
            </a:r>
          </a:p>
          <a:p>
            <a:pPr marL="342900" indent="-317500">
              <a:lnSpc>
                <a:spcPct val="90000"/>
              </a:lnSpc>
              <a:spcBef>
                <a:spcPts val="1000"/>
              </a:spcBef>
              <a:buFont typeface="Calibri,Sans-Serif"/>
              <a:buChar char="●"/>
            </a:pPr>
            <a:r>
              <a:rPr lang="en-US" sz="2400" b="1" dirty="0">
                <a:solidFill>
                  <a:schemeClr val="bg1"/>
                </a:solidFill>
                <a:latin typeface="Calibri"/>
                <a:ea typeface="Calibri"/>
                <a:cs typeface="Calibri"/>
              </a:rPr>
              <a:t>Confront Stereotypes Head On – Leverage Your Position to Model Inclusive Behaviors – Lead By Example </a:t>
            </a:r>
          </a:p>
          <a:p>
            <a:pPr marL="342900" indent="-317500">
              <a:lnSpc>
                <a:spcPct val="90000"/>
              </a:lnSpc>
              <a:spcBef>
                <a:spcPts val="1000"/>
              </a:spcBef>
              <a:buFont typeface="Calibri,Sans-Serif"/>
              <a:buChar char="●"/>
            </a:pPr>
            <a:r>
              <a:rPr lang="en-US" sz="2400" b="1" dirty="0">
                <a:solidFill>
                  <a:schemeClr val="bg1"/>
                </a:solidFill>
                <a:latin typeface="Calibri"/>
                <a:ea typeface="Calibri"/>
                <a:cs typeface="Calibri"/>
              </a:rPr>
              <a:t>Bring Bias to the Forefront – Lead Through Cognitive Awareness</a:t>
            </a:r>
          </a:p>
          <a:p>
            <a:pPr marL="342900" indent="-317500">
              <a:lnSpc>
                <a:spcPct val="90000"/>
              </a:lnSpc>
              <a:spcBef>
                <a:spcPts val="1000"/>
              </a:spcBef>
              <a:buFont typeface="Calibri,Sans-Serif"/>
              <a:buChar char="●"/>
            </a:pPr>
            <a:r>
              <a:rPr lang="en-US" sz="2400" b="1" dirty="0">
                <a:solidFill>
                  <a:schemeClr val="bg1"/>
                </a:solidFill>
                <a:latin typeface="Calibri"/>
                <a:ea typeface="Calibri"/>
                <a:cs typeface="Calibri"/>
              </a:rPr>
              <a:t>Action Planning </a:t>
            </a:r>
          </a:p>
          <a:p>
            <a:endParaRPr lang="en-US" sz="2000" dirty="0">
              <a:latin typeface="Calibri"/>
              <a:ea typeface="Calibri"/>
              <a:cs typeface="Calibri"/>
            </a:endParaRPr>
          </a:p>
          <a:p>
            <a:pPr algn="l"/>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465129" y="315940"/>
            <a:ext cx="4087367" cy="484631"/>
          </a:xfrm>
          <a:prstGeom prst="rect">
            <a:avLst/>
          </a:prstGeom>
        </p:spPr>
      </p:pic>
      <p:pic>
        <p:nvPicPr>
          <p:cNvPr id="4" name="object 4"/>
          <p:cNvPicPr/>
          <p:nvPr/>
        </p:nvPicPr>
        <p:blipFill>
          <a:blip r:embed="rId3" cstate="print"/>
          <a:stretch>
            <a:fillRect/>
          </a:stretch>
        </p:blipFill>
        <p:spPr>
          <a:xfrm>
            <a:off x="618744" y="6123432"/>
            <a:ext cx="2935224" cy="234696"/>
          </a:xfrm>
          <a:prstGeom prst="rect">
            <a:avLst/>
          </a:prstGeom>
        </p:spPr>
      </p:pic>
      <p:pic>
        <p:nvPicPr>
          <p:cNvPr id="5" name="object 5"/>
          <p:cNvPicPr/>
          <p:nvPr/>
        </p:nvPicPr>
        <p:blipFill>
          <a:blip r:embed="rId4" cstate="print"/>
          <a:stretch>
            <a:fillRect/>
          </a:stretch>
        </p:blipFill>
        <p:spPr>
          <a:xfrm>
            <a:off x="5521147" y="318910"/>
            <a:ext cx="6670852" cy="6220177"/>
          </a:xfrm>
          <a:prstGeom prst="rect">
            <a:avLst/>
          </a:prstGeom>
        </p:spPr>
      </p:pic>
      <p:sp>
        <p:nvSpPr>
          <p:cNvPr id="6" name="TextBox 5">
            <a:extLst>
              <a:ext uri="{FF2B5EF4-FFF2-40B4-BE49-F238E27FC236}">
                <a16:creationId xmlns:a16="http://schemas.microsoft.com/office/drawing/2014/main" id="{45A47EA2-FD0D-8DAB-CCC7-E9F66FB7C2D2}"/>
              </a:ext>
            </a:extLst>
          </p:cNvPr>
          <p:cNvSpPr txBox="1"/>
          <p:nvPr/>
        </p:nvSpPr>
        <p:spPr>
          <a:xfrm>
            <a:off x="397799" y="755403"/>
            <a:ext cx="51937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i="0" u="none" strike="noStrike" baseline="0" dirty="0">
                <a:solidFill>
                  <a:srgbClr val="FFC000"/>
                </a:solidFill>
                <a:latin typeface="Calibri"/>
              </a:rPr>
              <a:t>What are Micro-Affirmations?</a:t>
            </a:r>
            <a:r>
              <a:rPr lang="en-US" sz="2800" b="1" i="0" dirty="0">
                <a:solidFill>
                  <a:srgbClr val="FFC000"/>
                </a:solidFill>
                <a:latin typeface="Calibri"/>
                <a:ea typeface="Calibri"/>
                <a:cs typeface="Calibri"/>
              </a:rPr>
              <a:t>​</a:t>
            </a:r>
            <a:endParaRPr lang="en-US" sz="2800" b="1" dirty="0">
              <a:solidFill>
                <a:srgbClr val="FFC000"/>
              </a:solidFill>
            </a:endParaRPr>
          </a:p>
        </p:txBody>
      </p:sp>
      <p:sp>
        <p:nvSpPr>
          <p:cNvPr id="7" name="TextBox 6">
            <a:extLst>
              <a:ext uri="{FF2B5EF4-FFF2-40B4-BE49-F238E27FC236}">
                <a16:creationId xmlns:a16="http://schemas.microsoft.com/office/drawing/2014/main" id="{E6C35CA8-CA9D-9DBF-C274-FF4F9580262F}"/>
              </a:ext>
            </a:extLst>
          </p:cNvPr>
          <p:cNvSpPr txBox="1"/>
          <p:nvPr/>
        </p:nvSpPr>
        <p:spPr>
          <a:xfrm>
            <a:off x="163678" y="1423328"/>
            <a:ext cx="5193792" cy="57805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2000" dirty="0">
                <a:solidFill>
                  <a:schemeClr val="bg1"/>
                </a:solidFill>
                <a:latin typeface="Calibri"/>
                <a:ea typeface="Calibri"/>
                <a:cs typeface="Calibri"/>
              </a:rPr>
              <a:t>Micro-affirmations: </a:t>
            </a:r>
            <a:r>
              <a:rPr lang="en-US" sz="2000" b="1" i="1" dirty="0">
                <a:solidFill>
                  <a:schemeClr val="bg1"/>
                </a:solidFill>
                <a:latin typeface="Calibri"/>
                <a:ea typeface="Calibri"/>
                <a:cs typeface="Calibri"/>
              </a:rPr>
              <a:t>subtle acknowledgements of a person’s value and accomplishments, creating a sense of belonging and opening doors to opportunities; </a:t>
            </a:r>
            <a:r>
              <a:rPr lang="en-US" sz="2000" dirty="0">
                <a:solidFill>
                  <a:schemeClr val="bg1"/>
                </a:solidFill>
                <a:latin typeface="Calibri"/>
                <a:ea typeface="Calibri"/>
                <a:cs typeface="Calibri"/>
              </a:rPr>
              <a:t>publicly attributing credit for acts of appreciation, a meaningful thank you, a kind introduction, and inviting someone to attend a meeting/committee to represent the team. Subtle yet powerful ways to motivate: </a:t>
            </a:r>
          </a:p>
          <a:p>
            <a:pPr marL="685800" lvl="1" indent="-241300">
              <a:lnSpc>
                <a:spcPct val="90000"/>
              </a:lnSpc>
              <a:spcBef>
                <a:spcPts val="400"/>
              </a:spcBef>
              <a:buFont typeface="Arial"/>
              <a:buChar char="•"/>
            </a:pPr>
            <a:r>
              <a:rPr lang="en-US" sz="2000" dirty="0">
                <a:solidFill>
                  <a:schemeClr val="bg1"/>
                </a:solidFill>
                <a:latin typeface="Calibri"/>
                <a:ea typeface="Calibri"/>
                <a:cs typeface="Calibri"/>
              </a:rPr>
              <a:t>Gestures of inclusion &amp; caring</a:t>
            </a:r>
          </a:p>
          <a:p>
            <a:pPr marL="685800" lvl="1" indent="-241300">
              <a:lnSpc>
                <a:spcPct val="90000"/>
              </a:lnSpc>
              <a:spcBef>
                <a:spcPts val="400"/>
              </a:spcBef>
              <a:buFont typeface="Arial"/>
              <a:buChar char="•"/>
            </a:pPr>
            <a:r>
              <a:rPr lang="en-US" sz="2000" dirty="0">
                <a:solidFill>
                  <a:schemeClr val="bg1"/>
                </a:solidFill>
                <a:latin typeface="Calibri"/>
                <a:ea typeface="Calibri"/>
                <a:cs typeface="Calibri"/>
              </a:rPr>
              <a:t>Graceful acts of listening</a:t>
            </a:r>
          </a:p>
          <a:p>
            <a:pPr marL="685800" lvl="1" indent="-241300">
              <a:lnSpc>
                <a:spcPct val="90000"/>
              </a:lnSpc>
              <a:spcBef>
                <a:spcPts val="400"/>
              </a:spcBef>
              <a:buFont typeface="Arial"/>
              <a:buChar char="•"/>
            </a:pPr>
            <a:r>
              <a:rPr lang="en-US" sz="2000" dirty="0">
                <a:solidFill>
                  <a:schemeClr val="bg1"/>
                </a:solidFill>
                <a:latin typeface="Calibri"/>
                <a:ea typeface="Calibri"/>
                <a:cs typeface="Calibri"/>
              </a:rPr>
              <a:t>Generosity in consistently giving credit to others</a:t>
            </a:r>
          </a:p>
          <a:p>
            <a:pPr marL="685800" lvl="1" indent="-241300">
              <a:lnSpc>
                <a:spcPct val="90000"/>
              </a:lnSpc>
              <a:spcBef>
                <a:spcPts val="400"/>
              </a:spcBef>
              <a:buFont typeface="Arial"/>
              <a:buChar char="•"/>
            </a:pPr>
            <a:r>
              <a:rPr lang="en-US" sz="2000" dirty="0">
                <a:solidFill>
                  <a:schemeClr val="bg1"/>
                </a:solidFill>
                <a:latin typeface="Calibri"/>
                <a:ea typeface="Calibri"/>
                <a:cs typeface="Calibri"/>
              </a:rPr>
              <a:t>Providing comfort and support to others in distress</a:t>
            </a:r>
          </a:p>
          <a:p>
            <a:pPr marL="914400">
              <a:lnSpc>
                <a:spcPct val="90000"/>
              </a:lnSpc>
              <a:spcBef>
                <a:spcPts val="500"/>
              </a:spcBef>
            </a:pPr>
            <a:endParaRPr lang="en-US" dirty="0"/>
          </a:p>
          <a:p>
            <a:pPr marL="914400">
              <a:lnSpc>
                <a:spcPct val="90000"/>
              </a:lnSpc>
              <a:spcBef>
                <a:spcPts val="500"/>
              </a:spcBef>
            </a:pPr>
            <a:endParaRPr lang="en-US" sz="2200" dirty="0"/>
          </a:p>
          <a:p>
            <a:pPr marL="914400">
              <a:lnSpc>
                <a:spcPct val="90000"/>
              </a:lnSpc>
              <a:spcBef>
                <a:spcPts val="500"/>
              </a:spcBef>
            </a:pPr>
            <a:endParaRPr lang="en-US" sz="2200" dirty="0"/>
          </a:p>
          <a:p>
            <a:pPr algn="l"/>
            <a:endParaRPr lang="en-US" dirty="0"/>
          </a:p>
        </p:txBody>
      </p:sp>
    </p:spTree>
    <p:extLst>
      <p:ext uri="{BB962C8B-B14F-4D97-AF65-F5344CB8AC3E}">
        <p14:creationId xmlns:p14="http://schemas.microsoft.com/office/powerpoint/2010/main" val="3614649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08464" y="6406895"/>
            <a:ext cx="2097024" cy="249936"/>
          </a:xfrm>
          <a:prstGeom prst="rect">
            <a:avLst/>
          </a:prstGeom>
        </p:spPr>
      </p:pic>
      <p:pic>
        <p:nvPicPr>
          <p:cNvPr id="3" name="object 3"/>
          <p:cNvPicPr/>
          <p:nvPr/>
        </p:nvPicPr>
        <p:blipFill>
          <a:blip r:embed="rId3" cstate="print"/>
          <a:stretch>
            <a:fillRect/>
          </a:stretch>
        </p:blipFill>
        <p:spPr>
          <a:xfrm>
            <a:off x="329184" y="316991"/>
            <a:ext cx="1898903" cy="152399"/>
          </a:xfrm>
          <a:prstGeom prst="rect">
            <a:avLst/>
          </a:prstGeom>
        </p:spPr>
      </p:pic>
      <p:sp>
        <p:nvSpPr>
          <p:cNvPr id="4" name="object 4"/>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7</a:t>
            </a:fld>
            <a:endParaRPr spc="-25"/>
          </a:p>
        </p:txBody>
      </p:sp>
      <p:sp>
        <p:nvSpPr>
          <p:cNvPr id="5" name="TextBox 4">
            <a:extLst>
              <a:ext uri="{FF2B5EF4-FFF2-40B4-BE49-F238E27FC236}">
                <a16:creationId xmlns:a16="http://schemas.microsoft.com/office/drawing/2014/main" id="{C5AED1ED-3BE0-DECE-BDD5-594DBA024021}"/>
              </a:ext>
            </a:extLst>
          </p:cNvPr>
          <p:cNvSpPr txBox="1"/>
          <p:nvPr/>
        </p:nvSpPr>
        <p:spPr>
          <a:xfrm>
            <a:off x="1935990" y="467931"/>
            <a:ext cx="83223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accent1"/>
                </a:solidFill>
                <a:latin typeface="Century Gothic"/>
              </a:rPr>
              <a:t> </a:t>
            </a:r>
            <a:r>
              <a:rPr lang="en-US" sz="4000" b="1" i="0" u="none" strike="noStrike" baseline="0" dirty="0">
                <a:solidFill>
                  <a:schemeClr val="accent1"/>
                </a:solidFill>
                <a:latin typeface="Century Gothic"/>
              </a:rPr>
              <a:t>What </a:t>
            </a:r>
            <a:r>
              <a:rPr lang="en-US" sz="4000" b="1" dirty="0">
                <a:solidFill>
                  <a:schemeClr val="accent1"/>
                </a:solidFill>
                <a:latin typeface="ADLaM Display"/>
              </a:rPr>
              <a:t>are</a:t>
            </a:r>
            <a:r>
              <a:rPr lang="en-US" sz="4000" b="1" i="0" u="none" strike="noStrike" baseline="0" dirty="0">
                <a:solidFill>
                  <a:schemeClr val="accent1"/>
                </a:solidFill>
                <a:latin typeface="Century Gothic"/>
              </a:rPr>
              <a:t> </a:t>
            </a:r>
            <a:r>
              <a:rPr lang="en-US" sz="4000" b="1" dirty="0">
                <a:solidFill>
                  <a:schemeClr val="accent1"/>
                </a:solidFill>
                <a:latin typeface="Century Gothic"/>
              </a:rPr>
              <a:t>Micro-Inequities</a:t>
            </a:r>
            <a:r>
              <a:rPr lang="en-US" sz="4000" b="1" i="0" u="none" strike="noStrike" baseline="0" dirty="0">
                <a:solidFill>
                  <a:schemeClr val="accent1"/>
                </a:solidFill>
                <a:latin typeface="Century Gothic"/>
              </a:rPr>
              <a:t>?</a:t>
            </a:r>
            <a:r>
              <a:rPr lang="en-US" sz="4000" b="1" i="0" dirty="0">
                <a:solidFill>
                  <a:schemeClr val="accent1"/>
                </a:solidFill>
                <a:latin typeface="Century Gothic"/>
                <a:ea typeface="Century Gothic"/>
                <a:cs typeface="Century Gothic"/>
              </a:rPr>
              <a:t>​</a:t>
            </a:r>
            <a:endParaRPr lang="en-US" sz="4000" b="1" dirty="0">
              <a:solidFill>
                <a:schemeClr val="accent1"/>
              </a:solidFill>
            </a:endParaRPr>
          </a:p>
        </p:txBody>
      </p:sp>
      <p:sp>
        <p:nvSpPr>
          <p:cNvPr id="7" name="TextBox 6">
            <a:extLst>
              <a:ext uri="{FF2B5EF4-FFF2-40B4-BE49-F238E27FC236}">
                <a16:creationId xmlns:a16="http://schemas.microsoft.com/office/drawing/2014/main" id="{96D37590-F557-01F5-C193-4B3F89B5CEF6}"/>
              </a:ext>
            </a:extLst>
          </p:cNvPr>
          <p:cNvSpPr txBox="1"/>
          <p:nvPr/>
        </p:nvSpPr>
        <p:spPr>
          <a:xfrm>
            <a:off x="755374" y="1272208"/>
            <a:ext cx="10866782"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000" b="1" i="0" u="none" strike="noStrike" baseline="0" dirty="0">
                <a:solidFill>
                  <a:srgbClr val="000000"/>
                </a:solidFill>
                <a:latin typeface="Century Gothic"/>
                <a:ea typeface="Segoe UI"/>
                <a:cs typeface="Segoe UI"/>
              </a:rPr>
              <a:t>Micro-inequities – a comment or action </a:t>
            </a:r>
            <a:r>
              <a:rPr lang="en-US" sz="2000" b="1" i="1" u="none" strike="noStrike" baseline="0" dirty="0">
                <a:solidFill>
                  <a:srgbClr val="FF0000"/>
                </a:solidFill>
                <a:latin typeface="Century Gothic"/>
                <a:ea typeface="Segoe UI"/>
                <a:cs typeface="Segoe UI"/>
              </a:rPr>
              <a:t>that devalues, discourages, and ultimately affects performance;</a:t>
            </a:r>
            <a:r>
              <a:rPr lang="en-US" sz="2000" b="1" i="0" u="none" strike="noStrike" baseline="0" dirty="0">
                <a:solidFill>
                  <a:srgbClr val="000000"/>
                </a:solidFill>
                <a:latin typeface="Century Gothic"/>
                <a:ea typeface="Segoe UI"/>
                <a:cs typeface="Segoe UI"/>
              </a:rPr>
              <a:t> demoralizing, marginalizing, or demeaning a person, which may or may not be intended but carries weight and has a significant impact. Derived from internal biases, which we all possess, but doesn’t excuse or allow unfavorable behavior. </a:t>
            </a:r>
            <a:r>
              <a:rPr lang="en-US" sz="2000" b="1" i="0" dirty="0">
                <a:solidFill>
                  <a:srgbClr val="000000"/>
                </a:solidFill>
                <a:latin typeface="Century Gothic"/>
                <a:ea typeface="Segoe UI"/>
                <a:cs typeface="Segoe UI"/>
              </a:rPr>
              <a:t>​</a:t>
            </a:r>
          </a:p>
          <a:p>
            <a:pPr algn="l" rtl="0"/>
            <a:endParaRPr lang="en-US" sz="2000" b="1" i="0" dirty="0">
              <a:solidFill>
                <a:srgbClr val="000000"/>
              </a:solidFill>
              <a:latin typeface="Century Gothic"/>
              <a:ea typeface="Segoe UI"/>
              <a:cs typeface="Segoe UI"/>
            </a:endParaRPr>
          </a:p>
          <a:p>
            <a:pPr algn="l" rtl="0"/>
            <a:r>
              <a:rPr lang="en-US" sz="2000" b="1" i="0" u="none" strike="noStrike" baseline="0" dirty="0">
                <a:solidFill>
                  <a:srgbClr val="000000"/>
                </a:solidFill>
                <a:latin typeface="Century Gothic"/>
                <a:ea typeface="Segoe UI"/>
                <a:cs typeface="Segoe UI"/>
              </a:rPr>
              <a:t>Messages that devalue or discourage:</a:t>
            </a:r>
            <a:r>
              <a:rPr lang="en-US" sz="2000" b="1" i="0" dirty="0">
                <a:solidFill>
                  <a:srgbClr val="000000"/>
                </a:solidFill>
                <a:latin typeface="Century Gothic"/>
                <a:ea typeface="Segoe UI"/>
                <a:cs typeface="Segoe UI"/>
              </a:rPr>
              <a:t>​</a:t>
            </a:r>
          </a:p>
          <a:p>
            <a:pPr marL="685800" lvl="1" indent="-241300" algn="l" rtl="0">
              <a:buFont typeface=""/>
              <a:buChar char="•"/>
            </a:pPr>
            <a:r>
              <a:rPr lang="en-US" sz="2000" b="1" i="0" u="none" strike="noStrike" baseline="0" dirty="0">
                <a:solidFill>
                  <a:srgbClr val="000000"/>
                </a:solidFill>
                <a:latin typeface="Century Gothic"/>
                <a:ea typeface="Arial"/>
                <a:cs typeface="Arial"/>
              </a:rPr>
              <a:t>Comments that impair workplace performance</a:t>
            </a:r>
            <a:r>
              <a:rPr lang="en-US" sz="2000" b="1" i="0" dirty="0">
                <a:solidFill>
                  <a:srgbClr val="000000"/>
                </a:solidFill>
                <a:latin typeface="Century Gothic"/>
                <a:ea typeface="Arial"/>
                <a:cs typeface="Arial"/>
              </a:rPr>
              <a:t>​</a:t>
            </a:r>
          </a:p>
          <a:p>
            <a:pPr marL="685800" lvl="1" indent="-241300" algn="l" rtl="0">
              <a:buFont typeface=""/>
              <a:buChar char="•"/>
            </a:pPr>
            <a:r>
              <a:rPr lang="en-US" sz="2000" b="1" i="0" u="none" strike="noStrike" baseline="0" dirty="0">
                <a:solidFill>
                  <a:srgbClr val="000000"/>
                </a:solidFill>
                <a:latin typeface="Century Gothic"/>
                <a:ea typeface="Arial"/>
                <a:cs typeface="Arial"/>
              </a:rPr>
              <a:t>Not being invited to a particular meeting</a:t>
            </a:r>
            <a:r>
              <a:rPr lang="en-US" sz="2000" b="1" i="0" dirty="0">
                <a:solidFill>
                  <a:srgbClr val="000000"/>
                </a:solidFill>
                <a:latin typeface="Century Gothic"/>
                <a:ea typeface="Arial"/>
                <a:cs typeface="Arial"/>
              </a:rPr>
              <a:t>​</a:t>
            </a:r>
          </a:p>
          <a:p>
            <a:pPr marL="685800" lvl="1" indent="-241300" algn="l" rtl="0">
              <a:buFont typeface=""/>
              <a:buChar char="•"/>
            </a:pPr>
            <a:r>
              <a:rPr lang="en-US" sz="2000" b="1" i="0" u="none" strike="noStrike" baseline="0" dirty="0">
                <a:solidFill>
                  <a:srgbClr val="000000"/>
                </a:solidFill>
                <a:latin typeface="Century Gothic"/>
                <a:ea typeface="Arial"/>
                <a:cs typeface="Arial"/>
              </a:rPr>
              <a:t>Not being given the requisite attention when making a speech or presentation</a:t>
            </a:r>
            <a:r>
              <a:rPr lang="en-US" sz="2000" b="1" i="0" dirty="0">
                <a:solidFill>
                  <a:srgbClr val="000000"/>
                </a:solidFill>
                <a:latin typeface="Century Gothic"/>
                <a:ea typeface="Arial"/>
                <a:cs typeface="Arial"/>
              </a:rPr>
              <a:t>​</a:t>
            </a:r>
          </a:p>
          <a:p>
            <a:pPr marL="685800" lvl="1" indent="-241300" algn="l" rtl="0">
              <a:buFont typeface=""/>
              <a:buChar char="•"/>
            </a:pPr>
            <a:r>
              <a:rPr lang="en-US" sz="2000" b="1" i="0" u="none" strike="noStrike" baseline="0" dirty="0">
                <a:solidFill>
                  <a:srgbClr val="000000"/>
                </a:solidFill>
                <a:latin typeface="Century Gothic"/>
                <a:ea typeface="Arial"/>
                <a:cs typeface="Arial"/>
              </a:rPr>
              <a:t>Not being introduced properly to a new employee</a:t>
            </a:r>
            <a:r>
              <a:rPr lang="en-US" sz="2000" b="1" i="0" dirty="0">
                <a:solidFill>
                  <a:srgbClr val="000000"/>
                </a:solidFill>
                <a:latin typeface="Century Gothic"/>
                <a:ea typeface="Arial"/>
                <a:cs typeface="Arial"/>
              </a:rPr>
              <a:t>​</a:t>
            </a:r>
          </a:p>
          <a:p>
            <a:pPr marL="685800" lvl="1" indent="-241300" algn="l" rtl="0">
              <a:buFont typeface=""/>
              <a:buChar char="•"/>
            </a:pPr>
            <a:r>
              <a:rPr lang="en-US" sz="2000" b="1" i="0" u="none" strike="noStrike" baseline="0" dirty="0">
                <a:solidFill>
                  <a:srgbClr val="000000"/>
                </a:solidFill>
                <a:latin typeface="Century Gothic"/>
                <a:ea typeface="Arial"/>
                <a:cs typeface="Arial"/>
              </a:rPr>
              <a:t>Unfair annual performance appraisals - little or no justification</a:t>
            </a:r>
            <a:r>
              <a:rPr lang="en-US" sz="2000" b="1" i="0" dirty="0">
                <a:solidFill>
                  <a:srgbClr val="000000"/>
                </a:solidFill>
                <a:latin typeface="Century Gothic"/>
                <a:ea typeface="Arial"/>
                <a:cs typeface="Arial"/>
              </a:rPr>
              <a:t>​</a:t>
            </a:r>
          </a:p>
          <a:p>
            <a:pPr marL="444500" lvl="1" algn="l" rtl="0"/>
            <a:endParaRPr lang="en-US" sz="2000" b="0" i="0" dirty="0">
              <a:solidFill>
                <a:srgbClr val="000000"/>
              </a:solidFill>
              <a:latin typeface="Century Gothic"/>
              <a:ea typeface="Arial"/>
              <a:cs typeface="Arial"/>
            </a:endParaRPr>
          </a:p>
          <a:p>
            <a:pPr algn="l" rtl="0"/>
            <a:r>
              <a:rPr lang="en-US" sz="2000" b="1" i="0" u="sng" baseline="0" dirty="0">
                <a:solidFill>
                  <a:srgbClr val="C00000"/>
                </a:solidFill>
                <a:latin typeface="Century Gothic"/>
                <a:ea typeface="Segoe UI"/>
                <a:cs typeface="Segoe UI"/>
              </a:rPr>
              <a:t>NOTE:</a:t>
            </a:r>
            <a:r>
              <a:rPr lang="en-US" sz="2000" b="1" i="0" u="none" strike="noStrike" baseline="0" dirty="0">
                <a:solidFill>
                  <a:srgbClr val="C00000"/>
                </a:solidFill>
                <a:latin typeface="Century Gothic"/>
                <a:ea typeface="Segoe UI"/>
                <a:cs typeface="Segoe UI"/>
              </a:rPr>
              <a:t> </a:t>
            </a:r>
            <a:r>
              <a:rPr lang="en-US" sz="2000" b="0" i="0" u="none" strike="noStrike" baseline="0" dirty="0">
                <a:solidFill>
                  <a:srgbClr val="000000"/>
                </a:solidFill>
                <a:latin typeface="Century Gothic"/>
                <a:ea typeface="Segoe UI"/>
                <a:cs typeface="Segoe UI"/>
              </a:rPr>
              <a:t>Micro-aggression is a comment or action that negatively targets a marginalized group of people.</a:t>
            </a:r>
            <a:r>
              <a:rPr lang="en-US" sz="2000" b="0" i="0" dirty="0">
                <a:solidFill>
                  <a:srgbClr val="000000"/>
                </a:solidFill>
                <a:latin typeface="Century Gothic"/>
                <a:ea typeface="Segoe UI"/>
                <a:cs typeface="Segoe UI"/>
              </a:rPr>
              <a:t>​</a:t>
            </a:r>
            <a:endParaRPr lang="en-US" dirty="0"/>
          </a:p>
        </p:txBody>
      </p:sp>
      <p:sp>
        <p:nvSpPr>
          <p:cNvPr id="8" name="TextBox 7">
            <a:extLst>
              <a:ext uri="{FF2B5EF4-FFF2-40B4-BE49-F238E27FC236}">
                <a16:creationId xmlns:a16="http://schemas.microsoft.com/office/drawing/2014/main" id="{3465C824-289A-F94C-C095-559CC684AE4C}"/>
              </a:ext>
            </a:extLst>
          </p:cNvPr>
          <p:cNvSpPr txBox="1"/>
          <p:nvPr/>
        </p:nvSpPr>
        <p:spPr>
          <a:xfrm>
            <a:off x="838200" y="5833872"/>
            <a:ext cx="10783956" cy="707886"/>
          </a:xfrm>
          <a:prstGeom prst="rect">
            <a:avLst/>
          </a:prstGeom>
          <a:noFill/>
        </p:spPr>
        <p:txBody>
          <a:bodyPr wrap="square" lIns="91440" tIns="45720" rIns="91440" bIns="45720" anchor="t">
            <a:spAutoFit/>
          </a:bodyPr>
          <a:lstStyle/>
          <a:p>
            <a:pPr algn="ctr"/>
            <a:r>
              <a:rPr lang="en-US" sz="4000" b="1" dirty="0">
                <a:ln w="9525" cap="flat" cmpd="sng">
                  <a:solidFill>
                    <a:schemeClr val="dk2"/>
                  </a:solidFill>
                  <a:prstDash val="solid"/>
                  <a:round/>
                  <a:headEnd type="none" w="sm" len="sm"/>
                  <a:tailEnd type="none" w="sm" len="sm"/>
                </a:ln>
                <a:latin typeface="Arial"/>
              </a:rPr>
              <a:t> </a:t>
            </a:r>
            <a:r>
              <a:rPr lang="en-US" sz="4000" b="1" i="0" dirty="0">
                <a:ln w="9525" cap="flat" cmpd="sng">
                  <a:solidFill>
                    <a:schemeClr val="dk2"/>
                  </a:solidFill>
                  <a:prstDash val="solid"/>
                  <a:round/>
                  <a:headEnd type="none" w="sm" len="sm"/>
                  <a:tailEnd type="none" w="sm" len="sm"/>
                </a:ln>
                <a:latin typeface="Arial"/>
              </a:rPr>
              <a:t>Gestures - Words - Tone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6743" y="6743"/>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000000">
              <a:alpha val="50199"/>
            </a:srgbClr>
          </a:solidFill>
        </p:spPr>
        <p:txBody>
          <a:bodyPr wrap="square" lIns="0" tIns="0" rIns="0" bIns="0" rtlCol="0"/>
          <a:lstStyle/>
          <a:p>
            <a:endParaRPr/>
          </a:p>
        </p:txBody>
      </p:sp>
      <p:pic>
        <p:nvPicPr>
          <p:cNvPr id="4" name="object 4"/>
          <p:cNvPicPr/>
          <p:nvPr/>
        </p:nvPicPr>
        <p:blipFill>
          <a:blip r:embed="rId3" cstate="print"/>
          <a:stretch>
            <a:fillRect/>
          </a:stretch>
        </p:blipFill>
        <p:spPr>
          <a:xfrm>
            <a:off x="9808464" y="6406895"/>
            <a:ext cx="2097024" cy="249936"/>
          </a:xfrm>
          <a:prstGeom prst="rect">
            <a:avLst/>
          </a:prstGeom>
        </p:spPr>
      </p:pic>
      <p:pic>
        <p:nvPicPr>
          <p:cNvPr id="5" name="object 5"/>
          <p:cNvPicPr/>
          <p:nvPr/>
        </p:nvPicPr>
        <p:blipFill>
          <a:blip r:embed="rId4" cstate="print"/>
          <a:stretch>
            <a:fillRect/>
          </a:stretch>
        </p:blipFill>
        <p:spPr>
          <a:xfrm>
            <a:off x="329184" y="316991"/>
            <a:ext cx="1898903" cy="152399"/>
          </a:xfrm>
          <a:prstGeom prst="rect">
            <a:avLst/>
          </a:prstGeom>
        </p:spPr>
      </p:pic>
      <p:sp>
        <p:nvSpPr>
          <p:cNvPr id="6" name="object 6"/>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8</a:t>
            </a:fld>
            <a:endParaRPr spc="-25"/>
          </a:p>
        </p:txBody>
      </p:sp>
      <p:sp>
        <p:nvSpPr>
          <p:cNvPr id="8" name="TextBox 7">
            <a:extLst>
              <a:ext uri="{FF2B5EF4-FFF2-40B4-BE49-F238E27FC236}">
                <a16:creationId xmlns:a16="http://schemas.microsoft.com/office/drawing/2014/main" id="{1C2E8C6C-E4FA-83C4-5880-54ACE90EC9C6}"/>
              </a:ext>
            </a:extLst>
          </p:cNvPr>
          <p:cNvSpPr txBox="1"/>
          <p:nvPr/>
        </p:nvSpPr>
        <p:spPr>
          <a:xfrm>
            <a:off x="708874" y="172277"/>
            <a:ext cx="88061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4000" b="1" dirty="0">
                <a:solidFill>
                  <a:schemeClr val="accent1"/>
                </a:solidFill>
                <a:latin typeface="Century Gothic"/>
              </a:rPr>
              <a:t>Learn What Has Shaped People</a:t>
            </a:r>
          </a:p>
          <a:p>
            <a:pPr algn="ctr">
              <a:lnSpc>
                <a:spcPct val="90000"/>
              </a:lnSpc>
            </a:pPr>
            <a:r>
              <a:rPr lang="en-US" sz="4000" b="1" dirty="0">
                <a:solidFill>
                  <a:schemeClr val="accent1"/>
                </a:solidFill>
                <a:latin typeface="Century Gothic"/>
              </a:rPr>
              <a:t>(Exercise)</a:t>
            </a:r>
          </a:p>
        </p:txBody>
      </p:sp>
      <p:sp>
        <p:nvSpPr>
          <p:cNvPr id="9" name="TextBox 8">
            <a:extLst>
              <a:ext uri="{FF2B5EF4-FFF2-40B4-BE49-F238E27FC236}">
                <a16:creationId xmlns:a16="http://schemas.microsoft.com/office/drawing/2014/main" id="{8D1EAE8C-564B-288F-79E1-CBB14035E22B}"/>
              </a:ext>
            </a:extLst>
          </p:cNvPr>
          <p:cNvSpPr txBox="1"/>
          <p:nvPr/>
        </p:nvSpPr>
        <p:spPr>
          <a:xfrm>
            <a:off x="708874" y="1446200"/>
            <a:ext cx="963433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400" b="1" i="0" u="none" strike="noStrike" baseline="0" dirty="0">
                <a:solidFill>
                  <a:schemeClr val="bg1"/>
                </a:solidFill>
                <a:latin typeface="Arial"/>
                <a:ea typeface="Arial"/>
                <a:cs typeface="Arial"/>
              </a:rPr>
              <a:t>Create a safe space to learn about your </a:t>
            </a:r>
            <a:r>
              <a:rPr lang="en-US" sz="2400" b="1" i="0" u="none" strike="noStrike" baseline="0" dirty="0">
                <a:solidFill>
                  <a:schemeClr val="bg1"/>
                </a:solidFill>
                <a:latin typeface="Century Gothic"/>
                <a:ea typeface="Arial"/>
                <a:cs typeface="Arial"/>
              </a:rPr>
              <a:t>teammates’ backgrounds</a:t>
            </a:r>
            <a:r>
              <a:rPr lang="en-US" sz="2400" b="1" i="0" u="none" strike="noStrike" baseline="0" dirty="0">
                <a:solidFill>
                  <a:schemeClr val="bg1"/>
                </a:solidFill>
                <a:latin typeface="Arial"/>
                <a:ea typeface="Arial"/>
                <a:cs typeface="Arial"/>
              </a:rPr>
              <a:t> and what has been vital in shaping their lives. Doing this as a group allows people to learn new things about each other that otherwise might not come up, and the act of being open, honest, and vulnerable is a great way to form bonds, increase empathy, and improve your relationships.</a:t>
            </a:r>
            <a:r>
              <a:rPr lang="en-US" sz="2400" b="1" i="0" dirty="0">
                <a:solidFill>
                  <a:schemeClr val="bg1"/>
                </a:solidFill>
                <a:latin typeface="Arial"/>
                <a:ea typeface="Arial"/>
                <a:cs typeface="Arial"/>
              </a:rPr>
              <a:t>​</a:t>
            </a:r>
          </a:p>
          <a:p>
            <a:pPr algn="l" rtl="0"/>
            <a:r>
              <a:rPr lang="en-US" sz="1200" b="0" i="0" dirty="0">
                <a:solidFill>
                  <a:schemeClr val="bg1"/>
                </a:solidFill>
                <a:latin typeface="Arial"/>
                <a:ea typeface="Arial"/>
                <a:cs typeface="Arial"/>
              </a:rPr>
              <a:t>​</a:t>
            </a:r>
          </a:p>
          <a:p>
            <a:pPr marL="457200" lvl="0" indent="-457200" algn="l" rtl="0">
              <a:buFont typeface=""/>
              <a:buAutoNum type="arabicPeriod"/>
            </a:pPr>
            <a:r>
              <a:rPr lang="en-US" sz="2400" b="1" i="0" u="none" strike="noStrike" baseline="0" dirty="0">
                <a:solidFill>
                  <a:schemeClr val="bg1"/>
                </a:solidFill>
                <a:latin typeface="Arial"/>
                <a:ea typeface="Arial"/>
                <a:cs typeface="Arial"/>
              </a:rPr>
              <a:t>Ask everyone to think about the three most defining moments in their lives and write them down on separate post its.</a:t>
            </a:r>
            <a:r>
              <a:rPr lang="en-US" sz="2400" b="0" i="0" dirty="0">
                <a:solidFill>
                  <a:schemeClr val="bg1"/>
                </a:solidFill>
                <a:latin typeface="Arial"/>
                <a:ea typeface="Arial"/>
                <a:cs typeface="Arial"/>
              </a:rPr>
              <a:t>​</a:t>
            </a:r>
          </a:p>
          <a:p>
            <a:pPr marL="457200" lvl="0" indent="-457200" algn="l" rtl="0">
              <a:buFont typeface=""/>
              <a:buAutoNum type="arabicPeriod"/>
            </a:pPr>
            <a:r>
              <a:rPr lang="en-US" sz="2400" b="1" i="0" u="none" strike="noStrike" baseline="0" dirty="0">
                <a:solidFill>
                  <a:schemeClr val="bg1"/>
                </a:solidFill>
                <a:latin typeface="Arial"/>
                <a:ea typeface="Arial"/>
                <a:cs typeface="Arial"/>
              </a:rPr>
              <a:t>Have each person present these moments to the team, and share their story to whatever degree they feel comfortable.</a:t>
            </a:r>
            <a:r>
              <a:rPr lang="en-US" sz="2400" b="0" i="0" dirty="0">
                <a:solidFill>
                  <a:schemeClr val="bg1"/>
                </a:solidFill>
                <a:latin typeface="Arial"/>
                <a:ea typeface="Arial"/>
                <a:cs typeface="Arial"/>
              </a:rPr>
              <a:t>​</a:t>
            </a:r>
          </a:p>
          <a:p>
            <a:pPr marL="457200" lvl="0" indent="-457200" algn="l" rtl="0">
              <a:buFont typeface=""/>
              <a:buAutoNum type="arabicPeriod"/>
            </a:pPr>
            <a:r>
              <a:rPr lang="en-US" sz="2400" b="1" i="0" u="none" strike="noStrike" baseline="0" dirty="0">
                <a:solidFill>
                  <a:schemeClr val="bg1"/>
                </a:solidFill>
                <a:latin typeface="Arial"/>
                <a:ea typeface="Arial"/>
                <a:cs typeface="Arial"/>
              </a:rPr>
              <a:t>Thank everyone for sharing, and ask the team to share what their takeaways are from the exercise.</a:t>
            </a:r>
            <a:r>
              <a:rPr lang="en-US" sz="2400" b="0" i="0" dirty="0">
                <a:solidFill>
                  <a:schemeClr val="bg1"/>
                </a:solidFill>
                <a:latin typeface="Arial"/>
                <a:ea typeface="Arial"/>
                <a:cs typeface="Arial"/>
              </a:rPr>
              <a:t>​</a:t>
            </a:r>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B30100"/>
          </a:solidFill>
        </p:spPr>
        <p:txBody>
          <a:bodyPr wrap="square" lIns="0" tIns="0" rIns="0" bIns="0" rtlCol="0"/>
          <a:lstStyle/>
          <a:p>
            <a:endParaRPr/>
          </a:p>
        </p:txBody>
      </p:sp>
      <p:pic>
        <p:nvPicPr>
          <p:cNvPr id="3" name="object 3"/>
          <p:cNvPicPr/>
          <p:nvPr/>
        </p:nvPicPr>
        <p:blipFill>
          <a:blip r:embed="rId2" cstate="print"/>
          <a:stretch>
            <a:fillRect/>
          </a:stretch>
        </p:blipFill>
        <p:spPr>
          <a:xfrm>
            <a:off x="9808464" y="6406895"/>
            <a:ext cx="2097024" cy="249936"/>
          </a:xfrm>
          <a:prstGeom prst="rect">
            <a:avLst/>
          </a:prstGeom>
        </p:spPr>
      </p:pic>
      <p:pic>
        <p:nvPicPr>
          <p:cNvPr id="4" name="object 4"/>
          <p:cNvPicPr/>
          <p:nvPr/>
        </p:nvPicPr>
        <p:blipFill>
          <a:blip r:embed="rId3" cstate="print"/>
          <a:stretch>
            <a:fillRect/>
          </a:stretch>
        </p:blipFill>
        <p:spPr>
          <a:xfrm>
            <a:off x="329184" y="316991"/>
            <a:ext cx="1898903" cy="152399"/>
          </a:xfrm>
          <a:prstGeom prst="rect">
            <a:avLst/>
          </a:prstGeom>
        </p:spPr>
      </p:pic>
      <p:sp>
        <p:nvSpPr>
          <p:cNvPr id="5" name="object 5"/>
          <p:cNvSpPr txBox="1">
            <a:spLocks noGrp="1"/>
          </p:cNvSpPr>
          <p:nvPr>
            <p:ph type="sldNum" sz="quarter" idx="12"/>
          </p:nvPr>
        </p:nvSpPr>
        <p:spPr>
          <a:prstGeom prst="rect">
            <a:avLst/>
          </a:prstGeom>
        </p:spPr>
        <p:txBody>
          <a:bodyPr vert="horz" wrap="square" lIns="0" tIns="23495" rIns="0" bIns="0" rtlCol="0">
            <a:spAutoFit/>
          </a:bodyPr>
          <a:lstStyle/>
          <a:p>
            <a:pPr marL="38100">
              <a:lnSpc>
                <a:spcPct val="100000"/>
              </a:lnSpc>
              <a:spcBef>
                <a:spcPts val="185"/>
              </a:spcBef>
            </a:pPr>
            <a:fld id="{81D60167-4931-47E6-BA6A-407CBD079E47}" type="slidenum">
              <a:rPr spc="-25" dirty="0"/>
              <a:t>9</a:t>
            </a:fld>
            <a:endParaRPr spc="-25"/>
          </a:p>
        </p:txBody>
      </p:sp>
      <p:sp>
        <p:nvSpPr>
          <p:cNvPr id="7" name="TextBox 6">
            <a:extLst>
              <a:ext uri="{FF2B5EF4-FFF2-40B4-BE49-F238E27FC236}">
                <a16:creationId xmlns:a16="http://schemas.microsoft.com/office/drawing/2014/main" id="{98818F4F-054A-BA98-7EE6-F7A9EB4976F0}"/>
              </a:ext>
            </a:extLst>
          </p:cNvPr>
          <p:cNvSpPr txBox="1"/>
          <p:nvPr/>
        </p:nvSpPr>
        <p:spPr>
          <a:xfrm>
            <a:off x="2800077" y="727573"/>
            <a:ext cx="73687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accent1"/>
                </a:solidFill>
                <a:latin typeface="Century Gothic"/>
              </a:rPr>
              <a:t>What is Active Listening?​</a:t>
            </a:r>
          </a:p>
        </p:txBody>
      </p:sp>
      <p:sp>
        <p:nvSpPr>
          <p:cNvPr id="8" name="TextBox 7">
            <a:extLst>
              <a:ext uri="{FF2B5EF4-FFF2-40B4-BE49-F238E27FC236}">
                <a16:creationId xmlns:a16="http://schemas.microsoft.com/office/drawing/2014/main" id="{3794E3D2-F259-2E05-7475-8B6956A2899E}"/>
              </a:ext>
            </a:extLst>
          </p:cNvPr>
          <p:cNvSpPr txBox="1"/>
          <p:nvPr/>
        </p:nvSpPr>
        <p:spPr>
          <a:xfrm>
            <a:off x="892612" y="1690761"/>
            <a:ext cx="10760765"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400" b="0" i="0" u="none" strike="noStrike" baseline="0" dirty="0">
                <a:solidFill>
                  <a:schemeClr val="bg1"/>
                </a:solidFill>
                <a:latin typeface="Arial"/>
                <a:ea typeface="Segoe UI"/>
                <a:cs typeface="Segoe UI"/>
              </a:rPr>
              <a:t>One of the most important skills you can have which has a major impact on your job effectiveness and the quality of relationships. </a:t>
            </a:r>
            <a:r>
              <a:rPr lang="en-US" sz="2400" b="0" i="0" dirty="0">
                <a:solidFill>
                  <a:schemeClr val="bg1"/>
                </a:solidFill>
                <a:latin typeface="Arial"/>
                <a:ea typeface="Segoe UI"/>
                <a:cs typeface="Segoe UI"/>
              </a:rPr>
              <a:t>​</a:t>
            </a:r>
          </a:p>
          <a:p>
            <a:pPr algn="l" rtl="0"/>
            <a:r>
              <a:rPr lang="en-US" sz="2400" b="0" i="0" dirty="0">
                <a:solidFill>
                  <a:schemeClr val="bg1"/>
                </a:solidFill>
                <a:latin typeface="Arial"/>
                <a:ea typeface="Segoe UI"/>
                <a:cs typeface="Segoe UI"/>
              </a:rPr>
              <a:t>​</a:t>
            </a:r>
          </a:p>
          <a:p>
            <a:pPr algn="l" rtl="0"/>
            <a:r>
              <a:rPr lang="en-US" sz="2400" b="0" i="0" u="none" strike="noStrike" baseline="0" dirty="0">
                <a:solidFill>
                  <a:schemeClr val="bg1"/>
                </a:solidFill>
                <a:latin typeface="Arial"/>
                <a:ea typeface="Segoe UI"/>
                <a:cs typeface="Segoe UI"/>
              </a:rPr>
              <a:t>When you practice in active listening, you need to put the attention and concentration on what someone is saying. You listen using all of your senses and give attention to the person who is talking. Feedback can be verbal (be mindful of your tone) and nonverbal include signs such as eye contact, mirroring, smiling, and leaning in.</a:t>
            </a:r>
            <a:r>
              <a:rPr lang="en-US" sz="2400" b="0" i="0" dirty="0">
                <a:solidFill>
                  <a:schemeClr val="bg1"/>
                </a:solidFill>
                <a:latin typeface="Arial"/>
                <a:ea typeface="Segoe UI"/>
                <a:cs typeface="Segoe UI"/>
              </a:rPr>
              <a:t>​</a:t>
            </a:r>
          </a:p>
          <a:p>
            <a:pPr algn="l" rtl="0"/>
            <a:r>
              <a:rPr lang="en-US" sz="2400" b="0" i="0" dirty="0">
                <a:solidFill>
                  <a:schemeClr val="bg1"/>
                </a:solidFill>
                <a:latin typeface="Arial"/>
                <a:ea typeface="Segoe UI"/>
                <a:cs typeface="Segoe UI"/>
              </a:rPr>
              <a:t>​</a:t>
            </a:r>
          </a:p>
          <a:p>
            <a:pPr algn="ctr" rtl="0"/>
            <a:r>
              <a:rPr lang="en-US" sz="2400" b="1" i="0" u="none" strike="noStrike" baseline="0" dirty="0">
                <a:solidFill>
                  <a:srgbClr val="FFC000"/>
                </a:solidFill>
                <a:latin typeface="Arial"/>
                <a:ea typeface="Segoe UI"/>
                <a:cs typeface="Segoe UI"/>
              </a:rPr>
              <a:t>Active Listening Exercise</a:t>
            </a:r>
            <a:r>
              <a:rPr lang="en-US" sz="2400" b="1" i="0" u="none" strike="noStrike" baseline="0" dirty="0">
                <a:solidFill>
                  <a:srgbClr val="000000"/>
                </a:solidFill>
                <a:latin typeface="Arial"/>
                <a:ea typeface="Segoe UI"/>
                <a:cs typeface="Segoe UI"/>
              </a:rPr>
              <a:t> – </a:t>
            </a:r>
            <a:r>
              <a:rPr lang="en-US" sz="2400" b="0" i="0" dirty="0">
                <a:solidFill>
                  <a:srgbClr val="000000"/>
                </a:solidFill>
                <a:latin typeface="Arial"/>
                <a:ea typeface="Segoe UI"/>
                <a:cs typeface="Segoe UI"/>
              </a:rPr>
              <a:t>​</a:t>
            </a:r>
          </a:p>
          <a:p>
            <a:pPr algn="ctr" rtl="0"/>
            <a:r>
              <a:rPr lang="en-US" sz="2400" b="1" i="0" u="none" strike="noStrike" baseline="0" dirty="0">
                <a:solidFill>
                  <a:schemeClr val="bg1"/>
                </a:solidFill>
                <a:latin typeface="Arial"/>
                <a:ea typeface="Segoe UI"/>
                <a:cs typeface="Segoe UI"/>
              </a:rPr>
              <a:t>Empty Your Cup</a:t>
            </a:r>
            <a:r>
              <a:rPr lang="en-US" sz="2400" b="1" i="0" u="none" strike="noStrike" baseline="0" dirty="0">
                <a:solidFill>
                  <a:srgbClr val="000000"/>
                </a:solidFill>
                <a:latin typeface="Arial"/>
                <a:ea typeface="Segoe UI"/>
                <a:cs typeface="Segoe UI"/>
              </a:rPr>
              <a:t> </a:t>
            </a:r>
            <a:r>
              <a:rPr lang="en-US" sz="2400" b="0" i="0" dirty="0">
                <a:solidFill>
                  <a:srgbClr val="000000"/>
                </a:solidFill>
                <a:latin typeface="Arial"/>
                <a:ea typeface="Segoe UI"/>
                <a:cs typeface="Segoe UI"/>
              </a:rPr>
              <a:t>​</a:t>
            </a:r>
            <a:endParaRPr lang="en-US" dirty="0"/>
          </a:p>
        </p:txBody>
      </p:sp>
    </p:spTree>
    <p:extLst>
      <p:ext uri="{BB962C8B-B14F-4D97-AF65-F5344CB8AC3E}">
        <p14:creationId xmlns:p14="http://schemas.microsoft.com/office/powerpoint/2010/main" val="1081041895"/>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UDC Building a Championship Culture - Staff Institute - a</Template>
  <TotalTime>2765</TotalTime>
  <Words>1896</Words>
  <Application>Microsoft Office PowerPoint</Application>
  <PresentationFormat>Widescreen</PresentationFormat>
  <Paragraphs>179</Paragraphs>
  <Slides>23</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ADLaM Display</vt:lpstr>
      <vt:lpstr>Rockwell</vt:lpstr>
      <vt:lpstr>Calibri,Sans-Serif</vt:lpstr>
      <vt:lpstr>Lora</vt:lpstr>
      <vt:lpstr>Arial Black</vt:lpstr>
      <vt:lpstr>Book Antiqua</vt:lpstr>
      <vt:lpstr>Avenir Next LT Pro</vt:lpstr>
      <vt:lpstr>Wingdings 3</vt:lpstr>
      <vt:lpstr>Wingdings</vt:lpstr>
      <vt:lpstr>Century Gothic</vt:lpstr>
      <vt:lpstr>Wingdings 3,Sans-Serif</vt:lpstr>
      <vt:lpstr>Calibri</vt:lpstr>
      <vt:lpstr>Arial,Sans-Serif</vt:lpstr>
      <vt:lpstr>Arial</vt:lpstr>
      <vt:lpstr>AccentBoxVTI</vt:lpstr>
      <vt:lpstr>Micro Affirmations:  Building  Inclusive  Culture  Through  Tangible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Confront Stereotypes and Biases </vt:lpstr>
      <vt:lpstr>PowerPoint Presentation</vt:lpstr>
      <vt:lpstr>Unconscious Bias</vt:lpstr>
      <vt:lpstr>Unconscious Bias</vt:lpstr>
      <vt:lpstr>PowerPoint Presentation</vt:lpstr>
      <vt:lpstr>PowerPoint Presentation</vt:lpstr>
      <vt:lpstr>Six Signature Traits of Inclusive Leadership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Neena Narayanan</dc:creator>
  <cp:lastModifiedBy>Simpson, Mark</cp:lastModifiedBy>
  <cp:revision>29</cp:revision>
  <dcterms:created xsi:type="dcterms:W3CDTF">2022-03-15T00:20:24Z</dcterms:created>
  <dcterms:modified xsi:type="dcterms:W3CDTF">2026-03-05T12:57:56Z</dcterms:modified>
</cp:coreProperties>
</file>