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3"/>
  </p:notesMasterIdLst>
  <p:sldIdLst>
    <p:sldId id="256" r:id="rId2"/>
    <p:sldId id="458" r:id="rId3"/>
    <p:sldId id="286" r:id="rId4"/>
    <p:sldId id="460"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85" r:id="rId22"/>
  </p:sldIdLst>
  <p:sldSz cx="12192000" cy="6858000"/>
  <p:notesSz cx="6858000" cy="9144000"/>
  <p:embeddedFontLst>
    <p:embeddedFont>
      <p:font typeface="ADLaM Display" panose="02010000000000000000" pitchFamily="2" charset="0"/>
      <p:regular r:id="rId24"/>
    </p:embeddedFont>
    <p:embeddedFont>
      <p:font typeface="Century Gothic" panose="020B0502020202020204" pitchFamily="34" charset="0"/>
      <p:regular r:id="rId25"/>
      <p:bold r:id="rId26"/>
      <p:italic r:id="rId27"/>
      <p:boldItalic r:id="rId28"/>
    </p:embeddedFont>
    <p:embeddedFont>
      <p:font typeface="Lora" pitchFamily="2" charset="0"/>
      <p:regular r:id="rId29"/>
      <p:bold r:id="rId30"/>
      <p:italic r:id="rId31"/>
      <p:boldItalic r:id="rId32"/>
    </p:embeddedFont>
    <p:embeddedFont>
      <p:font typeface="Merriweather" panose="00000500000000000000" pitchFamily="2" charset="0"/>
      <p:regular r:id="rId33"/>
      <p:bold r:id="rId34"/>
      <p:italic r:id="rId35"/>
      <p:boldItalic r:id="rId36"/>
    </p:embeddedFont>
    <p:embeddedFont>
      <p:font typeface="Playfair Display" panose="00000500000000000000" pitchFamily="2" charset="0"/>
      <p:regular r:id="rId37"/>
      <p:bold r:id="rId38"/>
      <p:italic r:id="rId39"/>
      <p:boldItalic r:id="rId40"/>
    </p:embeddedFont>
    <p:embeddedFont>
      <p:font typeface="Racing Sans One" panose="020B0604020202020204" charset="0"/>
      <p:regular r:id="rId41"/>
    </p:embeddedFont>
    <p:embeddedFont>
      <p:font typeface="Wingdings 3" panose="05040102010807070707" pitchFamily="18" charset="2"/>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hD3f8lhalbtYqTog3nljwivnpb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4171f5fa80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g24171f5fa80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40837ef682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g240837ef682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40837ef682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g240837ef682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40837ef682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g240837ef682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40837ef682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240837ef682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40837ef682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240837ef682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40837ef682_0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240837ef682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40837ef682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240837ef682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40837ef682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240837ef682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40837ef682_0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240837ef682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5ae08f4b45_0_4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g25ae08f4b45_0_4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40837ef682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240837ef682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40837ef682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g240837ef68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40837ef682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40837ef682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40837ef682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240837ef682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40837ef682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240837ef682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4529540"/>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8967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331420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1168484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2909386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236884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962572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19098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9856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5204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73323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0254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8793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6873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12772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8665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937845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29758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g24171f5fa80_0_7"/>
          <p:cNvSpPr txBox="1">
            <a:spLocks noGrp="1"/>
          </p:cNvSpPr>
          <p:nvPr>
            <p:ph type="ctrTitle"/>
          </p:nvPr>
        </p:nvSpPr>
        <p:spPr>
          <a:xfrm>
            <a:off x="551975" y="790693"/>
            <a:ext cx="4467900" cy="3060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6000"/>
              <a:buFont typeface="Arial"/>
              <a:buNone/>
            </a:pPr>
            <a:endParaRPr sz="1600">
              <a:solidFill>
                <a:srgbClr val="FFFFFF"/>
              </a:solidFill>
              <a:latin typeface="Arial"/>
              <a:ea typeface="Arial"/>
              <a:cs typeface="Arial"/>
              <a:sym typeface="Arial"/>
            </a:endParaRPr>
          </a:p>
        </p:txBody>
      </p:sp>
      <p:sp>
        <p:nvSpPr>
          <p:cNvPr id="89" name="Google Shape;89;g24171f5fa80_0_7"/>
          <p:cNvSpPr txBox="1">
            <a:spLocks noGrp="1"/>
          </p:cNvSpPr>
          <p:nvPr>
            <p:ph type="subTitle" idx="1"/>
          </p:nvPr>
        </p:nvSpPr>
        <p:spPr>
          <a:xfrm>
            <a:off x="815125" y="4510400"/>
            <a:ext cx="10901100" cy="1073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r>
              <a:rPr lang="en-US">
                <a:solidFill>
                  <a:srgbClr val="FFFFFF"/>
                </a:solidFill>
                <a:latin typeface="Arial"/>
                <a:ea typeface="Arial"/>
                <a:cs typeface="Arial"/>
                <a:sym typeface="Arial"/>
              </a:rPr>
              <a:t>Pl</a:t>
            </a:r>
            <a:endParaRPr>
              <a:solidFill>
                <a:srgbClr val="FFFFFF"/>
              </a:solidFill>
              <a:latin typeface="Arial"/>
              <a:ea typeface="Arial"/>
              <a:cs typeface="Arial"/>
              <a:sym typeface="Arial"/>
            </a:endParaRPr>
          </a:p>
          <a:p>
            <a:pPr marL="0" lvl="0" indent="0" algn="ctr" rtl="0">
              <a:lnSpc>
                <a:spcPct val="90000"/>
              </a:lnSpc>
              <a:spcBef>
                <a:spcPts val="0"/>
              </a:spcBef>
              <a:spcAft>
                <a:spcPts val="0"/>
              </a:spcAft>
              <a:buClr>
                <a:schemeClr val="dk1"/>
              </a:buClr>
              <a:buSzPct val="71794"/>
              <a:buFont typeface="Arial"/>
              <a:buNone/>
            </a:pPr>
            <a:r>
              <a:rPr lang="en-US" sz="3900" b="1">
                <a:solidFill>
                  <a:srgbClr val="ED7D31"/>
                </a:solidFill>
                <a:latin typeface="Merriweather"/>
                <a:ea typeface="Merriweather"/>
                <a:cs typeface="Merriweather"/>
                <a:sym typeface="Merriweather"/>
              </a:rPr>
              <a:t>An Investment in all of YOU</a:t>
            </a:r>
            <a:endParaRPr sz="3100" b="1">
              <a:solidFill>
                <a:srgbClr val="ED7D31"/>
              </a:solidFill>
              <a:latin typeface="Merriweather"/>
              <a:ea typeface="Merriweather"/>
              <a:cs typeface="Merriweather"/>
              <a:sym typeface="Merriweather"/>
            </a:endParaRPr>
          </a:p>
          <a:p>
            <a:pPr marL="0" lvl="0" indent="0" algn="l" rtl="0">
              <a:lnSpc>
                <a:spcPct val="90000"/>
              </a:lnSpc>
              <a:spcBef>
                <a:spcPts val="1000"/>
              </a:spcBef>
              <a:spcAft>
                <a:spcPts val="0"/>
              </a:spcAft>
              <a:buClr>
                <a:srgbClr val="FFFFFF"/>
              </a:buClr>
              <a:buSzPct val="88888"/>
              <a:buNone/>
            </a:pPr>
            <a:endParaRPr sz="2700">
              <a:latin typeface="Playfair Display"/>
              <a:ea typeface="Playfair Display"/>
              <a:cs typeface="Playfair Display"/>
              <a:sym typeface="Playfair Display"/>
            </a:endParaRPr>
          </a:p>
        </p:txBody>
      </p:sp>
      <p:sp>
        <p:nvSpPr>
          <p:cNvPr id="92" name="Google Shape;92;g24171f5fa80_0_7"/>
          <p:cNvSpPr txBox="1">
            <a:spLocks noGrp="1"/>
          </p:cNvSpPr>
          <p:nvPr>
            <p:ph type="subTitle" idx="4294967295"/>
          </p:nvPr>
        </p:nvSpPr>
        <p:spPr>
          <a:xfrm>
            <a:off x="1292225" y="3165475"/>
            <a:ext cx="10899775" cy="13985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lt1"/>
              </a:buClr>
              <a:buSzPct val="35878"/>
              <a:buFont typeface="Arial"/>
              <a:buNone/>
            </a:pPr>
            <a:r>
              <a:rPr lang="en-US" sz="6689" b="1">
                <a:solidFill>
                  <a:srgbClr val="002060"/>
                </a:solidFill>
                <a:latin typeface="Playfair Display"/>
                <a:ea typeface="Playfair Display"/>
                <a:cs typeface="Playfair Display"/>
                <a:sym typeface="Playfair Display"/>
              </a:rPr>
              <a:t>Effective Communication</a:t>
            </a:r>
            <a:endParaRPr sz="3589" b="1">
              <a:solidFill>
                <a:srgbClr val="002060"/>
              </a:solidFill>
              <a:latin typeface="Playfair Display"/>
              <a:ea typeface="Playfair Display"/>
              <a:cs typeface="Playfair Display"/>
              <a:sym typeface="Playfair Display"/>
            </a:endParaRPr>
          </a:p>
          <a:p>
            <a:pPr marL="0" lvl="0" indent="0" algn="ctr" rtl="0">
              <a:lnSpc>
                <a:spcPct val="90000"/>
              </a:lnSpc>
              <a:spcBef>
                <a:spcPts val="1000"/>
              </a:spcBef>
              <a:spcAft>
                <a:spcPts val="0"/>
              </a:spcAft>
              <a:buClr>
                <a:srgbClr val="FFFFFF"/>
              </a:buClr>
              <a:buSzPct val="100000"/>
              <a:buNone/>
            </a:pPr>
            <a:endParaRPr>
              <a:solidFill>
                <a:srgbClr val="002060"/>
              </a:solidFill>
              <a:latin typeface="Racing Sans One"/>
              <a:ea typeface="Racing Sans One"/>
              <a:cs typeface="Racing Sans One"/>
              <a:sym typeface="Racing Sans One"/>
            </a:endParaRPr>
          </a:p>
          <a:p>
            <a:pPr marL="0" lvl="0" indent="0" algn="ctr" rtl="0">
              <a:lnSpc>
                <a:spcPct val="90000"/>
              </a:lnSpc>
              <a:spcBef>
                <a:spcPts val="1000"/>
              </a:spcBef>
              <a:spcAft>
                <a:spcPts val="0"/>
              </a:spcAft>
              <a:buClr>
                <a:srgbClr val="FFFFFF"/>
              </a:buClr>
              <a:buSzPct val="100000"/>
              <a:buNone/>
            </a:pPr>
            <a:endParaRPr>
              <a:solidFill>
                <a:srgbClr val="002060"/>
              </a:solidFill>
              <a:latin typeface="Playfair Display"/>
              <a:ea typeface="Playfair Display"/>
              <a:cs typeface="Playfair Display"/>
              <a:sym typeface="Playfair Display"/>
            </a:endParaRPr>
          </a:p>
        </p:txBody>
      </p:sp>
      <p:pic>
        <p:nvPicPr>
          <p:cNvPr id="90" name="Google Shape;90;g24171f5fa80_0_7" descr="Logo, company name&#10;&#10;Description automatically generated"/>
          <p:cNvPicPr preferRelativeResize="0"/>
          <p:nvPr/>
        </p:nvPicPr>
        <p:blipFill rotWithShape="1">
          <a:blip r:embed="rId3">
            <a:alphaModFix/>
          </a:blip>
          <a:srcRect/>
          <a:stretch/>
        </p:blipFill>
        <p:spPr>
          <a:xfrm>
            <a:off x="9931624" y="4624318"/>
            <a:ext cx="2125906" cy="2134616"/>
          </a:xfrm>
          <a:custGeom>
            <a:avLst/>
            <a:gdLst/>
            <a:ahLst/>
            <a:cxnLst/>
            <a:rect l="l" t="t" r="r" b="b"/>
            <a:pathLst>
              <a:path w="4273177" h="4470400" extrusionOk="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pic>
        <p:nvPicPr>
          <p:cNvPr id="2" name="Picture 1" descr="A building with trees around it&#10;&#10;Description automatically generated">
            <a:extLst>
              <a:ext uri="{FF2B5EF4-FFF2-40B4-BE49-F238E27FC236}">
                <a16:creationId xmlns:a16="http://schemas.microsoft.com/office/drawing/2014/main" id="{AA42EB15-54D0-9548-DE16-54BACAD56723}"/>
              </a:ext>
            </a:extLst>
          </p:cNvPr>
          <p:cNvPicPr>
            <a:picLocks noChangeAspect="1"/>
          </p:cNvPicPr>
          <p:nvPr/>
        </p:nvPicPr>
        <p:blipFill>
          <a:blip r:embed="rId4"/>
          <a:stretch>
            <a:fillRect/>
          </a:stretch>
        </p:blipFill>
        <p:spPr>
          <a:xfrm>
            <a:off x="10083043" y="4833375"/>
            <a:ext cx="2108957" cy="2024625"/>
          </a:xfrm>
          <a:prstGeom prst="rect">
            <a:avLst/>
          </a:prstGeom>
        </p:spPr>
      </p:pic>
      <p:pic>
        <p:nvPicPr>
          <p:cNvPr id="3" name="Picture 2" descr="University of the District of Columbia - archSCAN">
            <a:extLst>
              <a:ext uri="{FF2B5EF4-FFF2-40B4-BE49-F238E27FC236}">
                <a16:creationId xmlns:a16="http://schemas.microsoft.com/office/drawing/2014/main" id="{08CEC5F4-265B-B24A-62B1-CA54915F61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002" y="106108"/>
            <a:ext cx="4947214" cy="14001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PEO vs ASO: What's the Difference?">
            <a:extLst>
              <a:ext uri="{FF2B5EF4-FFF2-40B4-BE49-F238E27FC236}">
                <a16:creationId xmlns:a16="http://schemas.microsoft.com/office/drawing/2014/main" id="{C409751F-BF3C-56E2-98ED-3FC94B9C48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2920" y="0"/>
            <a:ext cx="4514850" cy="1685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g240837ef682_0_28"/>
          <p:cNvSpPr txBox="1">
            <a:spLocks noGrp="1"/>
          </p:cNvSpPr>
          <p:nvPr>
            <p:ph type="title"/>
          </p:nvPr>
        </p:nvSpPr>
        <p:spPr>
          <a:xfrm>
            <a:off x="1201653" y="258039"/>
            <a:ext cx="74742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b="1">
                <a:solidFill>
                  <a:srgbClr val="ED7D31"/>
                </a:solidFill>
              </a:rPr>
              <a:t>Be an Active Listener</a:t>
            </a:r>
            <a:endParaRPr b="1"/>
          </a:p>
        </p:txBody>
      </p:sp>
      <p:sp>
        <p:nvSpPr>
          <p:cNvPr id="153" name="Google Shape;153;g240837ef682_0_2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152" name="Google Shape;152;g240837ef682_0_28"/>
          <p:cNvSpPr/>
          <p:nvPr/>
        </p:nvSpPr>
        <p:spPr>
          <a:xfrm>
            <a:off x="10088880" y="0"/>
            <a:ext cx="2103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g240837ef682_0_28"/>
          <p:cNvPicPr preferRelativeResize="0"/>
          <p:nvPr/>
        </p:nvPicPr>
        <p:blipFill rotWithShape="1">
          <a:blip r:embed="rId3">
            <a:alphaModFix/>
          </a:blip>
          <a:srcRect l="12611" r="14653"/>
          <a:stretch/>
        </p:blipFill>
        <p:spPr>
          <a:xfrm>
            <a:off x="10028300" y="4833375"/>
            <a:ext cx="2163701" cy="1673225"/>
          </a:xfrm>
          <a:prstGeom prst="rect">
            <a:avLst/>
          </a:prstGeom>
          <a:noFill/>
          <a:ln>
            <a:noFill/>
          </a:ln>
        </p:spPr>
      </p:pic>
      <p:sp>
        <p:nvSpPr>
          <p:cNvPr id="155" name="Google Shape;155;g240837ef682_0_28"/>
          <p:cNvSpPr txBox="1"/>
          <p:nvPr/>
        </p:nvSpPr>
        <p:spPr>
          <a:xfrm>
            <a:off x="504825" y="1467250"/>
            <a:ext cx="9248700" cy="4944000"/>
          </a:xfrm>
          <a:prstGeom prst="rect">
            <a:avLst/>
          </a:prstGeom>
          <a:noFill/>
          <a:ln>
            <a:noFill/>
          </a:ln>
        </p:spPr>
        <p:txBody>
          <a:bodyPr spcFirstLastPara="1" wrap="square" lIns="91425" tIns="91425" rIns="91425" bIns="91425" anchor="t" anchorCtr="0">
            <a:spAutoFit/>
          </a:bodyPr>
          <a:lstStyle/>
          <a:p>
            <a:pPr marL="228600" marR="0" lvl="0" indent="0" algn="l" rtl="0">
              <a:lnSpc>
                <a:spcPct val="90000"/>
              </a:lnSpc>
              <a:spcBef>
                <a:spcPts val="1000"/>
              </a:spcBef>
              <a:spcAft>
                <a:spcPts val="0"/>
              </a:spcAft>
              <a:buClr>
                <a:srgbClr val="000000"/>
              </a:buClr>
              <a:buSzPts val="1800"/>
              <a:buFont typeface="Arial"/>
              <a:buNone/>
            </a:pPr>
            <a:r>
              <a:rPr lang="en-US" sz="2400" b="1" i="0" u="none" strike="noStrike" cap="none">
                <a:solidFill>
                  <a:schemeClr val="dk1"/>
                </a:solidFill>
                <a:latin typeface="Arial"/>
                <a:ea typeface="Arial"/>
                <a:cs typeface="Arial"/>
                <a:sym typeface="Arial"/>
              </a:rPr>
              <a:t>Employees who listen well tend to work better. Listening is twice as important as talking and one big important part of effective communication skills in business. Listening should not be taken for granted. Do not just sit back, barely awake, letting the speaker’s words wash over you. The more you listen well, the better you receive the information.</a:t>
            </a:r>
            <a:endParaRPr sz="2400" b="1" i="0" u="none" strike="noStrike" cap="none">
              <a:solidFill>
                <a:schemeClr val="dk1"/>
              </a:solidFill>
              <a:latin typeface="Arial"/>
              <a:ea typeface="Arial"/>
              <a:cs typeface="Arial"/>
              <a:sym typeface="Arial"/>
            </a:endParaRPr>
          </a:p>
          <a:p>
            <a:pPr marL="228600" marR="0" lvl="0" indent="0" algn="ctr" rtl="0">
              <a:lnSpc>
                <a:spcPct val="90000"/>
              </a:lnSpc>
              <a:spcBef>
                <a:spcPts val="1000"/>
              </a:spcBef>
              <a:spcAft>
                <a:spcPts val="0"/>
              </a:spcAft>
              <a:buClr>
                <a:srgbClr val="000000"/>
              </a:buClr>
              <a:buSzPts val="18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rgbClr val="002060"/>
              </a:buClr>
              <a:buSzPts val="2800"/>
              <a:buFont typeface="Arial"/>
              <a:buNone/>
            </a:pPr>
            <a:r>
              <a:rPr lang="en-US" sz="2400" b="1" i="0" u="none" strike="noStrike" cap="none">
                <a:solidFill>
                  <a:srgbClr val="002060"/>
                </a:solidFill>
                <a:latin typeface="Arial"/>
                <a:ea typeface="Arial"/>
                <a:cs typeface="Arial"/>
                <a:sym typeface="Arial"/>
              </a:rPr>
              <a:t>Do you know how to listen well? Here are a few tips…</a:t>
            </a:r>
            <a:endParaRPr sz="2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400"/>
              <a:buFont typeface="Arial"/>
              <a:buNone/>
            </a:pPr>
            <a:r>
              <a:rPr lang="en-US" sz="2400" b="0" i="0" u="none" strike="noStrike" cap="none">
                <a:solidFill>
                  <a:schemeClr val="accent1"/>
                </a:solidFill>
                <a:latin typeface="Arial"/>
                <a:ea typeface="Arial"/>
                <a:cs typeface="Arial"/>
                <a:sym typeface="Arial"/>
              </a:rPr>
              <a:t>Make eye contact with the speaker</a:t>
            </a:r>
            <a:endParaRPr sz="2400" b="0" i="0" u="none" strike="noStrike" cap="none">
              <a:solidFill>
                <a:schemeClr val="accent1"/>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400"/>
              <a:buFont typeface="Arial"/>
              <a:buNone/>
            </a:pPr>
            <a:r>
              <a:rPr lang="en-US" sz="2400" b="0" i="0" u="none" strike="noStrike" cap="none">
                <a:solidFill>
                  <a:schemeClr val="dk2"/>
                </a:solidFill>
                <a:latin typeface="Arial"/>
                <a:ea typeface="Arial"/>
                <a:cs typeface="Arial"/>
                <a:sym typeface="Arial"/>
              </a:rPr>
              <a:t>Respond appropriately</a:t>
            </a:r>
            <a:endParaRPr sz="2400" b="0" i="0" u="none" strike="noStrike" cap="none">
              <a:solidFill>
                <a:schemeClr val="dk2"/>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400"/>
              <a:buFont typeface="Arial"/>
              <a:buNone/>
            </a:pPr>
            <a:r>
              <a:rPr lang="en-US" sz="2400" b="0" i="0" u="none" strike="noStrike" cap="none">
                <a:solidFill>
                  <a:schemeClr val="accent1"/>
                </a:solidFill>
                <a:latin typeface="Arial"/>
                <a:ea typeface="Arial"/>
                <a:cs typeface="Arial"/>
                <a:sym typeface="Arial"/>
              </a:rPr>
              <a:t>No interruptions, please</a:t>
            </a:r>
            <a:endParaRPr sz="2400" b="0" i="0" u="none" strike="noStrike" cap="none">
              <a:solidFill>
                <a:schemeClr val="accent1"/>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400"/>
              <a:buFont typeface="Arial"/>
              <a:buNone/>
            </a:pPr>
            <a:r>
              <a:rPr lang="en-US" sz="2400" b="0" i="0" u="none" strike="noStrike" cap="none">
                <a:solidFill>
                  <a:schemeClr val="dk2"/>
                </a:solidFill>
                <a:latin typeface="Arial"/>
                <a:ea typeface="Arial"/>
                <a:cs typeface="Arial"/>
                <a:sym typeface="Arial"/>
              </a:rPr>
              <a:t>Examine your body language</a:t>
            </a:r>
            <a:endParaRPr sz="2400" b="0" i="0" u="none" strike="noStrike" cap="none">
              <a:solidFill>
                <a:schemeClr val="dk2"/>
              </a:solidFill>
              <a:latin typeface="Arial"/>
              <a:ea typeface="Arial"/>
              <a:cs typeface="Arial"/>
              <a:sym typeface="Arial"/>
            </a:endParaRPr>
          </a:p>
        </p:txBody>
      </p:sp>
      <p:pic>
        <p:nvPicPr>
          <p:cNvPr id="2" name="Picture 1" descr="A building with trees around it&#10;&#10;Description automatically generated">
            <a:extLst>
              <a:ext uri="{FF2B5EF4-FFF2-40B4-BE49-F238E27FC236}">
                <a16:creationId xmlns:a16="http://schemas.microsoft.com/office/drawing/2014/main" id="{614D16F4-099E-FB71-2852-36C3F6B5F48B}"/>
              </a:ext>
            </a:extLst>
          </p:cNvPr>
          <p:cNvPicPr>
            <a:picLocks noChangeAspect="1"/>
          </p:cNvPicPr>
          <p:nvPr/>
        </p:nvPicPr>
        <p:blipFill>
          <a:blip r:embed="rId4"/>
          <a:stretch>
            <a:fillRect/>
          </a:stretch>
        </p:blipFill>
        <p:spPr>
          <a:xfrm>
            <a:off x="10083043" y="4833375"/>
            <a:ext cx="2108957" cy="20246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40837ef682_0_3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161" name="Google Shape;161;g240837ef682_0_37"/>
          <p:cNvSpPr txBox="1"/>
          <p:nvPr/>
        </p:nvSpPr>
        <p:spPr>
          <a:xfrm>
            <a:off x="1222650" y="0"/>
            <a:ext cx="105849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400"/>
              <a:buFont typeface="Arial"/>
              <a:buNone/>
            </a:pPr>
            <a:r>
              <a:rPr lang="en-US" sz="3600" b="1" i="0" u="none" strike="noStrike" cap="none">
                <a:solidFill>
                  <a:srgbClr val="ED7D31"/>
                </a:solidFill>
                <a:latin typeface="Arial"/>
                <a:ea typeface="Arial"/>
                <a:cs typeface="Arial"/>
                <a:sym typeface="Arial"/>
              </a:rPr>
              <a:t>Examples of Workplace Communication</a:t>
            </a:r>
            <a:endParaRPr sz="3600" b="1" i="0" u="none" strike="noStrike" cap="none">
              <a:solidFill>
                <a:srgbClr val="ED7D31"/>
              </a:solidFill>
              <a:latin typeface="Arial"/>
              <a:ea typeface="Arial"/>
              <a:cs typeface="Arial"/>
              <a:sym typeface="Arial"/>
            </a:endParaRPr>
          </a:p>
        </p:txBody>
      </p:sp>
      <p:sp>
        <p:nvSpPr>
          <p:cNvPr id="162" name="Google Shape;162;g240837ef682_0_37"/>
          <p:cNvSpPr txBox="1"/>
          <p:nvPr/>
        </p:nvSpPr>
        <p:spPr>
          <a:xfrm>
            <a:off x="1638300" y="1176150"/>
            <a:ext cx="9753600" cy="54570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400" b="0" i="0" u="none" strike="noStrike" cap="none">
                <a:solidFill>
                  <a:schemeClr val="dk1"/>
                </a:solidFill>
                <a:latin typeface="Arial"/>
                <a:ea typeface="Arial"/>
                <a:cs typeface="Arial"/>
                <a:sym typeface="Arial"/>
              </a:rPr>
              <a:t>Team meetings</a:t>
            </a:r>
            <a:endParaRPr sz="2400" b="0" i="0" u="none" strike="noStrike" cap="none">
              <a:solidFill>
                <a:schemeClr val="dk1"/>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800"/>
              <a:buFont typeface="Arial"/>
              <a:buNone/>
            </a:pPr>
            <a:r>
              <a:rPr lang="en-US" sz="2400" b="0" i="0" u="none" strike="noStrike" cap="none">
                <a:solidFill>
                  <a:schemeClr val="dk1"/>
                </a:solidFill>
                <a:latin typeface="Arial"/>
                <a:ea typeface="Arial"/>
                <a:cs typeface="Arial"/>
                <a:sym typeface="Arial"/>
              </a:rPr>
              <a:t>1:1 feedback sessions</a:t>
            </a:r>
            <a:endParaRPr sz="2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8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800"/>
              <a:buFont typeface="Arial"/>
              <a:buNone/>
            </a:pPr>
            <a:r>
              <a:rPr lang="en-US" sz="2400" b="0" i="0" u="none" strike="noStrike" cap="none">
                <a:solidFill>
                  <a:schemeClr val="dk1"/>
                </a:solidFill>
                <a:latin typeface="Arial"/>
                <a:ea typeface="Arial"/>
                <a:cs typeface="Arial"/>
                <a:sym typeface="Arial"/>
              </a:rPr>
              <a:t>Receiving information</a:t>
            </a:r>
            <a:endParaRPr sz="2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8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800"/>
              <a:buFont typeface="Arial"/>
              <a:buNone/>
            </a:pPr>
            <a:r>
              <a:rPr lang="en-US" sz="2400" b="0" i="0" u="none" strike="noStrike" cap="none">
                <a:solidFill>
                  <a:schemeClr val="dk1"/>
                </a:solidFill>
                <a:latin typeface="Arial"/>
                <a:ea typeface="Arial"/>
                <a:cs typeface="Arial"/>
                <a:sym typeface="Arial"/>
              </a:rPr>
              <a:t>Communicating about project status or progress</a:t>
            </a:r>
            <a:endParaRPr sz="2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8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800"/>
              <a:buFont typeface="Arial"/>
              <a:buNone/>
            </a:pPr>
            <a:r>
              <a:rPr lang="en-US" sz="2400" b="0" i="0" u="none" strike="noStrike" cap="none">
                <a:solidFill>
                  <a:schemeClr val="dk1"/>
                </a:solidFill>
                <a:latin typeface="Arial"/>
                <a:ea typeface="Arial"/>
                <a:cs typeface="Arial"/>
                <a:sym typeface="Arial"/>
              </a:rPr>
              <a:t>Collaboration on cross-functional tasks</a:t>
            </a:r>
            <a:endParaRPr sz="2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8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800"/>
              <a:buFont typeface="Arial"/>
              <a:buNone/>
            </a:pPr>
            <a:r>
              <a:rPr lang="en-US" sz="2400" b="0" i="0" u="none" strike="noStrike" cap="none">
                <a:solidFill>
                  <a:schemeClr val="dk1"/>
                </a:solidFill>
                <a:latin typeface="Arial"/>
                <a:ea typeface="Arial"/>
                <a:cs typeface="Arial"/>
                <a:sym typeface="Arial"/>
              </a:rPr>
              <a:t>Nonverbal communication</a:t>
            </a:r>
            <a:endParaRPr sz="24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16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40837ef682_0_4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168" name="Google Shape;168;g240837ef682_0_44"/>
          <p:cNvSpPr txBox="1"/>
          <p:nvPr/>
        </p:nvSpPr>
        <p:spPr>
          <a:xfrm>
            <a:off x="1214550" y="0"/>
            <a:ext cx="105156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400"/>
              <a:buFont typeface="Arial"/>
              <a:buNone/>
            </a:pPr>
            <a:r>
              <a:rPr lang="en-US" sz="3600" b="1" i="0" u="none" strike="noStrike" cap="none">
                <a:solidFill>
                  <a:srgbClr val="ED7D31"/>
                </a:solidFill>
                <a:latin typeface="Arial"/>
                <a:ea typeface="Arial"/>
                <a:cs typeface="Arial"/>
                <a:sym typeface="Arial"/>
              </a:rPr>
              <a:t>What Makes Communication Great?</a:t>
            </a:r>
            <a:endParaRPr sz="3600" b="1" i="0" u="none" strike="noStrike" cap="none">
              <a:solidFill>
                <a:srgbClr val="ED7D31"/>
              </a:solidFill>
              <a:latin typeface="Arial"/>
              <a:ea typeface="Arial"/>
              <a:cs typeface="Arial"/>
              <a:sym typeface="Arial"/>
            </a:endParaRPr>
          </a:p>
        </p:txBody>
      </p:sp>
      <p:sp>
        <p:nvSpPr>
          <p:cNvPr id="169" name="Google Shape;169;g240837ef682_0_44"/>
          <p:cNvSpPr txBox="1"/>
          <p:nvPr/>
        </p:nvSpPr>
        <p:spPr>
          <a:xfrm>
            <a:off x="461850" y="1052650"/>
            <a:ext cx="11268300" cy="5289900"/>
          </a:xfrm>
          <a:prstGeom prst="rect">
            <a:avLst/>
          </a:prstGeom>
          <a:noFill/>
          <a:ln>
            <a:noFill/>
          </a:ln>
        </p:spPr>
        <p:txBody>
          <a:bodyPr spcFirstLastPara="1" wrap="square" lIns="91425" tIns="91425" rIns="91425" bIns="91425" anchor="t" anchorCtr="0">
            <a:spAutoFit/>
          </a:bodyPr>
          <a:lstStyle/>
          <a:p>
            <a:pPr marL="228600" marR="0" lvl="0" indent="0" algn="ctr" rtl="0">
              <a:lnSpc>
                <a:spcPct val="100000"/>
              </a:lnSpc>
              <a:spcBef>
                <a:spcPts val="0"/>
              </a:spcBef>
              <a:spcAft>
                <a:spcPts val="0"/>
              </a:spcAft>
              <a:buClr>
                <a:srgbClr val="000000"/>
              </a:buClr>
              <a:buSzPts val="2800"/>
              <a:buFont typeface="Arial"/>
              <a:buNone/>
            </a:pPr>
            <a:r>
              <a:rPr lang="en-US" sz="2400" b="1" i="0" u="none" strike="noStrike" cap="none">
                <a:solidFill>
                  <a:srgbClr val="002060"/>
                </a:solidFill>
                <a:latin typeface="Arial"/>
                <a:ea typeface="Arial"/>
                <a:cs typeface="Arial"/>
                <a:sym typeface="Arial"/>
              </a:rPr>
              <a:t>Aims for clarity.</a:t>
            </a:r>
            <a:r>
              <a:rPr lang="en-US" sz="2400" b="1" i="0" u="none" strike="noStrike" cap="none">
                <a:solidFill>
                  <a:schemeClr val="dk1"/>
                </a:solidFill>
                <a:latin typeface="Arial"/>
                <a:ea typeface="Arial"/>
                <a:cs typeface="Arial"/>
                <a:sym typeface="Arial"/>
              </a:rPr>
              <a:t> </a:t>
            </a:r>
            <a:endParaRPr sz="2400" b="1" i="0" u="none" strike="noStrike" cap="none">
              <a:solidFill>
                <a:schemeClr val="dk1"/>
              </a:solidFill>
              <a:latin typeface="Arial"/>
              <a:ea typeface="Arial"/>
              <a:cs typeface="Arial"/>
              <a:sym typeface="Arial"/>
            </a:endParaRPr>
          </a:p>
          <a:p>
            <a:pPr marL="228600" marR="0" lvl="0" indent="0" algn="ctr" rtl="0">
              <a:lnSpc>
                <a:spcPct val="100000"/>
              </a:lnSpc>
              <a:spcBef>
                <a:spcPts val="0"/>
              </a:spcBef>
              <a:spcAft>
                <a:spcPts val="0"/>
              </a:spcAft>
              <a:buClr>
                <a:srgbClr val="000000"/>
              </a:buClr>
              <a:buSzPts val="2800"/>
              <a:buFont typeface="Arial"/>
              <a:buNone/>
            </a:pPr>
            <a:r>
              <a:rPr lang="en-US" sz="2400" b="0" i="0" u="none" strike="noStrike" cap="none">
                <a:solidFill>
                  <a:schemeClr val="dk1"/>
                </a:solidFill>
                <a:latin typeface="Arial"/>
                <a:ea typeface="Arial"/>
                <a:cs typeface="Arial"/>
                <a:sym typeface="Arial"/>
              </a:rPr>
              <a:t>Whether you’re sending a message, drafting an email, or giving an off-the-cuff reply, aim to clearly communicate your message.</a:t>
            </a:r>
            <a:endParaRPr sz="2400" b="0" i="0" u="none" strike="noStrike" cap="none">
              <a:solidFill>
                <a:schemeClr val="dk1"/>
              </a:solidFill>
              <a:latin typeface="Arial"/>
              <a:ea typeface="Arial"/>
              <a:cs typeface="Arial"/>
              <a:sym typeface="Arial"/>
            </a:endParaRPr>
          </a:p>
          <a:p>
            <a:pPr marL="228600" marR="0" lvl="0" indent="0" algn="ctr" rtl="0">
              <a:lnSpc>
                <a:spcPct val="100000"/>
              </a:lnSpc>
              <a:spcBef>
                <a:spcPts val="0"/>
              </a:spcBef>
              <a:spcAft>
                <a:spcPts val="0"/>
              </a:spcAft>
              <a:buClr>
                <a:srgbClr val="000000"/>
              </a:buClr>
              <a:buSzPts val="2800"/>
              <a:buFont typeface="Arial"/>
              <a:buNone/>
            </a:pPr>
            <a:endParaRPr sz="1400" b="0" i="0" u="none" strike="noStrike" cap="none">
              <a:solidFill>
                <a:schemeClr val="dk1"/>
              </a:solidFill>
              <a:latin typeface="Arial"/>
              <a:ea typeface="Arial"/>
              <a:cs typeface="Arial"/>
              <a:sym typeface="Arial"/>
            </a:endParaRPr>
          </a:p>
          <a:p>
            <a:pPr marL="228600" marR="0" lvl="0" indent="0" algn="ctr" rtl="0">
              <a:lnSpc>
                <a:spcPct val="100000"/>
              </a:lnSpc>
              <a:spcBef>
                <a:spcPts val="1000"/>
              </a:spcBef>
              <a:spcAft>
                <a:spcPts val="0"/>
              </a:spcAft>
              <a:buClr>
                <a:srgbClr val="000000"/>
              </a:buClr>
              <a:buSzPts val="2800"/>
              <a:buFont typeface="Arial"/>
              <a:buNone/>
            </a:pPr>
            <a:r>
              <a:rPr lang="en-US" sz="2400" b="1" i="0" u="none" strike="noStrike" cap="none">
                <a:solidFill>
                  <a:srgbClr val="002060"/>
                </a:solidFill>
                <a:latin typeface="Arial"/>
                <a:ea typeface="Arial"/>
                <a:cs typeface="Arial"/>
                <a:sym typeface="Arial"/>
              </a:rPr>
              <a:t>Seeks to solve conflicts, not create them.</a:t>
            </a:r>
            <a:r>
              <a:rPr lang="en-US"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228600" marR="0" lvl="0" indent="0" algn="ctr" rtl="0">
              <a:lnSpc>
                <a:spcPct val="100000"/>
              </a:lnSpc>
              <a:spcBef>
                <a:spcPts val="1000"/>
              </a:spcBef>
              <a:spcAft>
                <a:spcPts val="0"/>
              </a:spcAft>
              <a:buClr>
                <a:srgbClr val="000000"/>
              </a:buClr>
              <a:buSzPts val="2800"/>
              <a:buFont typeface="Arial"/>
              <a:buNone/>
            </a:pPr>
            <a:r>
              <a:rPr lang="en-US" sz="2400" b="0" i="0" u="none" strike="noStrike" cap="none">
                <a:solidFill>
                  <a:schemeClr val="dk1"/>
                </a:solidFill>
                <a:latin typeface="Arial"/>
                <a:ea typeface="Arial"/>
                <a:cs typeface="Arial"/>
                <a:sym typeface="Arial"/>
              </a:rPr>
              <a:t>The reason you’re communicating is to solve a problem or promote effective collaboration on a project or task. Great communication in the workplace breaks potential barriers and encourages feedback for resolution—but make sure the goal is to get to a better place than where you are now.</a:t>
            </a:r>
            <a:endParaRPr sz="2400" b="0" i="0" u="none" strike="noStrike" cap="none">
              <a:solidFill>
                <a:schemeClr val="dk1"/>
              </a:solidFill>
              <a:latin typeface="Arial"/>
              <a:ea typeface="Arial"/>
              <a:cs typeface="Arial"/>
              <a:sym typeface="Arial"/>
            </a:endParaRPr>
          </a:p>
          <a:p>
            <a:pPr marL="228600" marR="0" lvl="0" indent="0" algn="ctr" rtl="0">
              <a:lnSpc>
                <a:spcPct val="100000"/>
              </a:lnSpc>
              <a:spcBef>
                <a:spcPts val="1000"/>
              </a:spcBef>
              <a:spcAft>
                <a:spcPts val="0"/>
              </a:spcAft>
              <a:buClr>
                <a:srgbClr val="000000"/>
              </a:buClr>
              <a:buSzPts val="2800"/>
              <a:buFont typeface="Arial"/>
              <a:buNone/>
            </a:pPr>
            <a:endParaRPr sz="1200" b="0" i="0" u="none" strike="noStrike" cap="none">
              <a:solidFill>
                <a:schemeClr val="dk1"/>
              </a:solidFill>
              <a:latin typeface="Arial"/>
              <a:ea typeface="Arial"/>
              <a:cs typeface="Arial"/>
              <a:sym typeface="Arial"/>
            </a:endParaRPr>
          </a:p>
          <a:p>
            <a:pPr marL="228600" marR="0" lvl="0" indent="0" algn="ctr" rtl="0">
              <a:lnSpc>
                <a:spcPct val="100000"/>
              </a:lnSpc>
              <a:spcBef>
                <a:spcPts val="1000"/>
              </a:spcBef>
              <a:spcAft>
                <a:spcPts val="0"/>
              </a:spcAft>
              <a:buClr>
                <a:srgbClr val="000000"/>
              </a:buClr>
              <a:buSzPts val="2800"/>
              <a:buFont typeface="Arial"/>
              <a:buNone/>
            </a:pPr>
            <a:r>
              <a:rPr lang="en-US" sz="2400" b="1" i="0" u="none" strike="noStrike" cap="none">
                <a:solidFill>
                  <a:srgbClr val="002060"/>
                </a:solidFill>
                <a:latin typeface="Arial"/>
                <a:ea typeface="Arial"/>
                <a:cs typeface="Arial"/>
                <a:sym typeface="Arial"/>
              </a:rPr>
              <a:t>Goes both ways</a:t>
            </a:r>
            <a:r>
              <a:rPr lang="en-US" sz="2400" b="0" i="0" u="none" strike="noStrike" cap="none">
                <a:solidFill>
                  <a:srgbClr val="002060"/>
                </a:solidFill>
                <a:latin typeface="Arial"/>
                <a:ea typeface="Arial"/>
                <a:cs typeface="Arial"/>
                <a:sym typeface="Arial"/>
              </a:rPr>
              <a:t>.</a:t>
            </a:r>
            <a:r>
              <a:rPr lang="en-US"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228600" marR="0" lvl="0" indent="0" algn="ctr" rtl="0">
              <a:lnSpc>
                <a:spcPct val="100000"/>
              </a:lnSpc>
              <a:spcBef>
                <a:spcPts val="1000"/>
              </a:spcBef>
              <a:spcAft>
                <a:spcPts val="0"/>
              </a:spcAft>
              <a:buClr>
                <a:srgbClr val="000000"/>
              </a:buClr>
              <a:buSzPts val="2800"/>
              <a:buFont typeface="Arial"/>
              <a:buNone/>
            </a:pPr>
            <a:r>
              <a:rPr lang="en-US" sz="2400" b="0" i="0" u="none" strike="noStrike" cap="none">
                <a:solidFill>
                  <a:schemeClr val="dk1"/>
                </a:solidFill>
                <a:latin typeface="Arial"/>
                <a:ea typeface="Arial"/>
                <a:cs typeface="Arial"/>
                <a:sym typeface="Arial"/>
              </a:rPr>
              <a:t>Every instance of communication in the workplace is an exchange of information—two way dialogue; be aware of your non-verbals.</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40837ef682_0_5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175" name="Google Shape;175;g240837ef682_0_56"/>
          <p:cNvSpPr txBox="1"/>
          <p:nvPr/>
        </p:nvSpPr>
        <p:spPr>
          <a:xfrm>
            <a:off x="1047750" y="0"/>
            <a:ext cx="108921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3600"/>
              <a:buFont typeface="Arial"/>
              <a:buNone/>
            </a:pPr>
            <a:r>
              <a:rPr lang="en-US" sz="3400" b="1" i="0" u="none" strike="noStrike" cap="none">
                <a:solidFill>
                  <a:srgbClr val="ED7D31"/>
                </a:solidFill>
                <a:latin typeface="Arial"/>
                <a:ea typeface="Arial"/>
                <a:cs typeface="Arial"/>
                <a:sym typeface="Arial"/>
              </a:rPr>
              <a:t>The Benefits of Open Workplace Communication</a:t>
            </a:r>
            <a:r>
              <a:rPr lang="en-US" sz="3400" b="0" i="0" u="none" strike="noStrike" cap="none">
                <a:solidFill>
                  <a:srgbClr val="ED7D31"/>
                </a:solidFill>
                <a:latin typeface="Racing Sans One"/>
                <a:ea typeface="Racing Sans One"/>
                <a:cs typeface="Racing Sans One"/>
                <a:sym typeface="Racing Sans One"/>
              </a:rPr>
              <a:t> </a:t>
            </a:r>
            <a:endParaRPr sz="3400" b="0" i="0" u="none" strike="noStrike" cap="none">
              <a:solidFill>
                <a:srgbClr val="ED7D31"/>
              </a:solidFill>
              <a:latin typeface="Racing Sans One"/>
              <a:ea typeface="Racing Sans One"/>
              <a:cs typeface="Racing Sans One"/>
              <a:sym typeface="Racing Sans One"/>
            </a:endParaRPr>
          </a:p>
        </p:txBody>
      </p:sp>
      <p:sp>
        <p:nvSpPr>
          <p:cNvPr id="176" name="Google Shape;176;g240837ef682_0_56"/>
          <p:cNvSpPr txBox="1"/>
          <p:nvPr/>
        </p:nvSpPr>
        <p:spPr>
          <a:xfrm>
            <a:off x="1800225" y="1128850"/>
            <a:ext cx="10092000" cy="50724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800"/>
              <a:buFont typeface="Arial"/>
              <a:buNone/>
            </a:pPr>
            <a:endParaRPr sz="2600" b="1" i="0" u="none" strike="noStrike" cap="none">
              <a:solidFill>
                <a:srgbClr val="002060"/>
              </a:solidFill>
              <a:latin typeface="Arial"/>
              <a:ea typeface="Arial"/>
              <a:cs typeface="Arial"/>
              <a:sym typeface="Arial"/>
            </a:endParaRPr>
          </a:p>
          <a:p>
            <a:pPr marL="0" marR="0" lvl="0" indent="0" algn="l" rtl="0">
              <a:lnSpc>
                <a:spcPct val="90000"/>
              </a:lnSpc>
              <a:spcBef>
                <a:spcPts val="0"/>
              </a:spcBef>
              <a:spcAft>
                <a:spcPts val="0"/>
              </a:spcAft>
              <a:buClr>
                <a:srgbClr val="002060"/>
              </a:buClr>
              <a:buSzPts val="2800"/>
              <a:buFont typeface="Arial"/>
              <a:buNone/>
            </a:pPr>
            <a:r>
              <a:rPr lang="en-US" sz="2600" b="1" i="0" u="none" strike="noStrike" cap="none">
                <a:solidFill>
                  <a:srgbClr val="002060"/>
                </a:solidFill>
                <a:latin typeface="Arial"/>
                <a:ea typeface="Arial"/>
                <a:cs typeface="Arial"/>
                <a:sym typeface="Arial"/>
              </a:rPr>
              <a:t>Clear, effective workplace communication can:</a:t>
            </a:r>
            <a:endParaRPr sz="2600" b="1" i="0" u="none" strike="noStrike" cap="none">
              <a:solidFill>
                <a:srgbClr val="002060"/>
              </a:solidFill>
              <a:latin typeface="Arial"/>
              <a:ea typeface="Arial"/>
              <a:cs typeface="Arial"/>
              <a:sym typeface="Arial"/>
            </a:endParaRPr>
          </a:p>
          <a:p>
            <a:pPr marL="0" marR="0" lvl="0" indent="0" algn="l" rtl="0">
              <a:lnSpc>
                <a:spcPct val="90000"/>
              </a:lnSpc>
              <a:spcBef>
                <a:spcPts val="0"/>
              </a:spcBef>
              <a:spcAft>
                <a:spcPts val="0"/>
              </a:spcAft>
              <a:buClr>
                <a:srgbClr val="002060"/>
              </a:buClr>
              <a:buSzPts val="2800"/>
              <a:buFont typeface="Arial"/>
              <a:buNone/>
            </a:pPr>
            <a:endParaRPr sz="2600" b="1" i="0" u="none" strike="noStrike" cap="none">
              <a:solidFill>
                <a:srgbClr val="002060"/>
              </a:solidFill>
              <a:latin typeface="Arial"/>
              <a:ea typeface="Arial"/>
              <a:cs typeface="Arial"/>
              <a:sym typeface="Arial"/>
            </a:endParaRPr>
          </a:p>
          <a:p>
            <a:pPr marL="1143000" marR="0" lvl="0" indent="-215900" algn="l" rtl="0">
              <a:lnSpc>
                <a:spcPct val="90000"/>
              </a:lnSpc>
              <a:spcBef>
                <a:spcPts val="100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Boost employee engagement and belonging</a:t>
            </a:r>
            <a:endParaRPr sz="2600" b="0" i="0" u="none" strike="noStrike" cap="none">
              <a:solidFill>
                <a:schemeClr val="dk1"/>
              </a:solidFill>
              <a:latin typeface="Arial"/>
              <a:ea typeface="Arial"/>
              <a:cs typeface="Arial"/>
              <a:sym typeface="Arial"/>
            </a:endParaRPr>
          </a:p>
          <a:p>
            <a:pPr marL="1143000" marR="0" lvl="0" indent="-215900" algn="l" rtl="0">
              <a:lnSpc>
                <a:spcPct val="90000"/>
              </a:lnSpc>
              <a:spcBef>
                <a:spcPts val="100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Encourage team buy-in</a:t>
            </a:r>
            <a:endParaRPr sz="2600" b="0" i="0" u="none" strike="noStrike" cap="none">
              <a:solidFill>
                <a:schemeClr val="dk1"/>
              </a:solidFill>
              <a:latin typeface="Arial"/>
              <a:ea typeface="Arial"/>
              <a:cs typeface="Arial"/>
              <a:sym typeface="Arial"/>
            </a:endParaRPr>
          </a:p>
          <a:p>
            <a:pPr marL="1143000" marR="0" lvl="0" indent="-215900" algn="l" rtl="0">
              <a:lnSpc>
                <a:spcPct val="90000"/>
              </a:lnSpc>
              <a:spcBef>
                <a:spcPts val="100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Increase productivity </a:t>
            </a:r>
            <a:endParaRPr sz="2600" b="0" i="0" u="none" strike="noStrike" cap="none">
              <a:solidFill>
                <a:schemeClr val="dk1"/>
              </a:solidFill>
              <a:latin typeface="Arial"/>
              <a:ea typeface="Arial"/>
              <a:cs typeface="Arial"/>
              <a:sym typeface="Arial"/>
            </a:endParaRPr>
          </a:p>
          <a:p>
            <a:pPr marL="1143000" marR="0" lvl="0" indent="-215900" algn="l" rtl="0">
              <a:lnSpc>
                <a:spcPct val="90000"/>
              </a:lnSpc>
              <a:spcBef>
                <a:spcPts val="100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Build a healthy workplace and inclusive culture </a:t>
            </a:r>
            <a:endParaRPr sz="2600" b="0" i="0" u="none" strike="noStrike" cap="none">
              <a:solidFill>
                <a:schemeClr val="dk1"/>
              </a:solidFill>
              <a:latin typeface="Arial"/>
              <a:ea typeface="Arial"/>
              <a:cs typeface="Arial"/>
              <a:sym typeface="Arial"/>
            </a:endParaRPr>
          </a:p>
          <a:p>
            <a:pPr marL="1143000" marR="0" lvl="0" indent="-215900" algn="l" rtl="0">
              <a:lnSpc>
                <a:spcPct val="90000"/>
              </a:lnSpc>
              <a:spcBef>
                <a:spcPts val="100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Reduce conflict (some conflict is good but be respectful &amp; professional)</a:t>
            </a:r>
            <a:endParaRPr sz="2600" b="0" i="0" u="none" strike="noStrike" cap="none">
              <a:solidFill>
                <a:schemeClr val="dk1"/>
              </a:solidFill>
              <a:latin typeface="Arial"/>
              <a:ea typeface="Arial"/>
              <a:cs typeface="Arial"/>
              <a:sym typeface="Arial"/>
            </a:endParaRPr>
          </a:p>
          <a:p>
            <a:pPr marL="1143000" marR="0" lvl="0" indent="-215900" algn="l" rtl="0">
              <a:lnSpc>
                <a:spcPct val="90000"/>
              </a:lnSpc>
              <a:spcBef>
                <a:spcPts val="100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Increase retention</a:t>
            </a:r>
            <a:endParaRPr sz="2600" b="0" i="0" u="none" strike="noStrike" cap="none">
              <a:solidFill>
                <a:schemeClr val="dk1"/>
              </a:solidFill>
              <a:latin typeface="Arial"/>
              <a:ea typeface="Arial"/>
              <a:cs typeface="Arial"/>
              <a:sym typeface="Arial"/>
            </a:endParaRPr>
          </a:p>
          <a:p>
            <a:pPr marL="228600" marR="0" lvl="0" indent="0" algn="ctr" rtl="0">
              <a:lnSpc>
                <a:spcPct val="90000"/>
              </a:lnSpc>
              <a:spcBef>
                <a:spcPts val="1000"/>
              </a:spcBef>
              <a:spcAft>
                <a:spcPts val="0"/>
              </a:spcAft>
              <a:buClr>
                <a:srgbClr val="000000"/>
              </a:buClr>
              <a:buSzPts val="2800"/>
              <a:buFont typeface="Arial"/>
              <a:buNone/>
            </a:pPr>
            <a:endParaRPr sz="2800" b="1" i="0" u="none" strike="noStrike" cap="none">
              <a:solidFill>
                <a:srgbClr val="00206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40837ef682_0_6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182" name="Google Shape;182;g240837ef682_0_62"/>
          <p:cNvSpPr txBox="1"/>
          <p:nvPr/>
        </p:nvSpPr>
        <p:spPr>
          <a:xfrm>
            <a:off x="838200" y="-47625"/>
            <a:ext cx="105156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3600"/>
              <a:buFont typeface="Arial"/>
              <a:buNone/>
            </a:pPr>
            <a:r>
              <a:rPr lang="en-US" sz="3800" b="1" i="0" u="none" strike="noStrike" cap="none">
                <a:solidFill>
                  <a:srgbClr val="ED7D31"/>
                </a:solidFill>
                <a:latin typeface="Arial"/>
                <a:ea typeface="Arial"/>
                <a:cs typeface="Arial"/>
                <a:sym typeface="Arial"/>
              </a:rPr>
              <a:t>What Do People Want?</a:t>
            </a:r>
            <a:endParaRPr sz="3800" b="1" i="0" u="none" strike="noStrike" cap="none">
              <a:solidFill>
                <a:srgbClr val="ED7D31"/>
              </a:solidFill>
              <a:latin typeface="Arial"/>
              <a:ea typeface="Arial"/>
              <a:cs typeface="Arial"/>
              <a:sym typeface="Arial"/>
            </a:endParaRPr>
          </a:p>
        </p:txBody>
      </p:sp>
      <p:sp>
        <p:nvSpPr>
          <p:cNvPr id="183" name="Google Shape;183;g240837ef682_0_62"/>
          <p:cNvSpPr txBox="1"/>
          <p:nvPr/>
        </p:nvSpPr>
        <p:spPr>
          <a:xfrm>
            <a:off x="1283775" y="1765963"/>
            <a:ext cx="5116500" cy="3014700"/>
          </a:xfrm>
          <a:prstGeom prst="rect">
            <a:avLst/>
          </a:prstGeom>
          <a:noFill/>
          <a:ln>
            <a:noFill/>
          </a:ln>
        </p:spPr>
        <p:txBody>
          <a:bodyPr spcFirstLastPara="1" wrap="square" lIns="91425" tIns="91425" rIns="91425" bIns="91425" anchor="t" anchorCtr="0">
            <a:spAutoFit/>
          </a:bodyPr>
          <a:lstStyle/>
          <a:p>
            <a:pPr marL="228600" marR="0" lvl="0" indent="-215900" algn="l" rtl="0">
              <a:lnSpc>
                <a:spcPct val="90000"/>
              </a:lnSpc>
              <a:spcBef>
                <a:spcPts val="0"/>
              </a:spcBef>
              <a:spcAft>
                <a:spcPts val="0"/>
              </a:spcAft>
              <a:buClr>
                <a:schemeClr val="dk2"/>
              </a:buClr>
              <a:buSzPts val="2600"/>
              <a:buFont typeface="Arial"/>
              <a:buChar char="•"/>
            </a:pPr>
            <a:r>
              <a:rPr lang="en-US" sz="2600" b="0" i="0" u="none" strike="noStrike" cap="none">
                <a:solidFill>
                  <a:schemeClr val="dk2"/>
                </a:solidFill>
                <a:latin typeface="Arial"/>
                <a:ea typeface="Arial"/>
                <a:cs typeface="Arial"/>
                <a:sym typeface="Arial"/>
              </a:rPr>
              <a:t>Clarity of expectations</a:t>
            </a:r>
            <a:endParaRPr sz="2600" b="0" i="0" u="none" strike="noStrike" cap="none">
              <a:solidFill>
                <a:schemeClr val="dk2"/>
              </a:solidFill>
              <a:latin typeface="Arial"/>
              <a:ea typeface="Arial"/>
              <a:cs typeface="Arial"/>
              <a:sym typeface="Arial"/>
            </a:endParaRPr>
          </a:p>
          <a:p>
            <a:pPr marL="228600" marR="0" lvl="0" indent="-215900" algn="l" rtl="0">
              <a:lnSpc>
                <a:spcPct val="90000"/>
              </a:lnSpc>
              <a:spcBef>
                <a:spcPts val="1000"/>
              </a:spcBef>
              <a:spcAft>
                <a:spcPts val="0"/>
              </a:spcAft>
              <a:buClr>
                <a:schemeClr val="dk2"/>
              </a:buClr>
              <a:buSzPts val="2600"/>
              <a:buFont typeface="Arial"/>
              <a:buChar char="•"/>
            </a:pPr>
            <a:r>
              <a:rPr lang="en-US" sz="2600" b="0" i="0" u="none" strike="noStrike" cap="none">
                <a:solidFill>
                  <a:schemeClr val="dk2"/>
                </a:solidFill>
                <a:latin typeface="Arial"/>
                <a:ea typeface="Arial"/>
                <a:cs typeface="Arial"/>
                <a:sym typeface="Arial"/>
              </a:rPr>
              <a:t>Tools and training</a:t>
            </a:r>
            <a:endParaRPr sz="2600" b="0" i="0" u="none" strike="noStrike" cap="none">
              <a:solidFill>
                <a:schemeClr val="dk2"/>
              </a:solidFill>
              <a:latin typeface="Arial"/>
              <a:ea typeface="Arial"/>
              <a:cs typeface="Arial"/>
              <a:sym typeface="Arial"/>
            </a:endParaRPr>
          </a:p>
          <a:p>
            <a:pPr marL="228600" marR="0" lvl="0" indent="-215900" algn="l" rtl="0">
              <a:lnSpc>
                <a:spcPct val="90000"/>
              </a:lnSpc>
              <a:spcBef>
                <a:spcPts val="1000"/>
              </a:spcBef>
              <a:spcAft>
                <a:spcPts val="0"/>
              </a:spcAft>
              <a:buClr>
                <a:schemeClr val="dk2"/>
              </a:buClr>
              <a:buSzPts val="2600"/>
              <a:buFont typeface="Arial"/>
              <a:buChar char="•"/>
            </a:pPr>
            <a:r>
              <a:rPr lang="en-US" sz="2600" b="0" i="0" u="none" strike="noStrike" cap="none">
                <a:solidFill>
                  <a:schemeClr val="dk2"/>
                </a:solidFill>
                <a:latin typeface="Arial"/>
                <a:ea typeface="Arial"/>
                <a:cs typeface="Arial"/>
                <a:sym typeface="Arial"/>
              </a:rPr>
              <a:t>Chance to do best work</a:t>
            </a:r>
            <a:endParaRPr sz="2600" b="0" i="0" u="none" strike="noStrike" cap="none">
              <a:solidFill>
                <a:schemeClr val="dk2"/>
              </a:solidFill>
              <a:latin typeface="Arial"/>
              <a:ea typeface="Arial"/>
              <a:cs typeface="Arial"/>
              <a:sym typeface="Arial"/>
            </a:endParaRPr>
          </a:p>
          <a:p>
            <a:pPr marL="228600" marR="0" lvl="0" indent="-215900" algn="l" rtl="0">
              <a:lnSpc>
                <a:spcPct val="90000"/>
              </a:lnSpc>
              <a:spcBef>
                <a:spcPts val="1000"/>
              </a:spcBef>
              <a:spcAft>
                <a:spcPts val="0"/>
              </a:spcAft>
              <a:buClr>
                <a:schemeClr val="dk2"/>
              </a:buClr>
              <a:buSzPts val="2600"/>
              <a:buFont typeface="Arial"/>
              <a:buChar char="•"/>
            </a:pPr>
            <a:r>
              <a:rPr lang="en-US" sz="2600" b="0" i="0" u="none" strike="noStrike" cap="none">
                <a:solidFill>
                  <a:schemeClr val="dk2"/>
                </a:solidFill>
                <a:latin typeface="Arial"/>
                <a:ea typeface="Arial"/>
                <a:cs typeface="Arial"/>
                <a:sym typeface="Arial"/>
              </a:rPr>
              <a:t>Meaningful Recognition</a:t>
            </a:r>
            <a:endParaRPr sz="2600" b="0" i="0" u="none" strike="noStrike" cap="none">
              <a:solidFill>
                <a:schemeClr val="dk2"/>
              </a:solidFill>
              <a:latin typeface="Arial"/>
              <a:ea typeface="Arial"/>
              <a:cs typeface="Arial"/>
              <a:sym typeface="Arial"/>
            </a:endParaRPr>
          </a:p>
          <a:p>
            <a:pPr marL="228600" marR="0" lvl="0" indent="-215900" algn="l" rtl="0">
              <a:lnSpc>
                <a:spcPct val="90000"/>
              </a:lnSpc>
              <a:spcBef>
                <a:spcPts val="1000"/>
              </a:spcBef>
              <a:spcAft>
                <a:spcPts val="0"/>
              </a:spcAft>
              <a:buClr>
                <a:schemeClr val="dk2"/>
              </a:buClr>
              <a:buSzPts val="2600"/>
              <a:buFont typeface="Arial"/>
              <a:buChar char="•"/>
            </a:pPr>
            <a:r>
              <a:rPr lang="en-US" sz="2600" b="0" i="0" u="none" strike="noStrike" cap="none">
                <a:solidFill>
                  <a:schemeClr val="dk2"/>
                </a:solidFill>
                <a:latin typeface="Arial"/>
                <a:ea typeface="Arial"/>
                <a:cs typeface="Arial"/>
                <a:sym typeface="Arial"/>
              </a:rPr>
              <a:t>A manager who cares</a:t>
            </a:r>
            <a:endParaRPr sz="2600" b="0" i="0" u="none" strike="noStrike" cap="none">
              <a:solidFill>
                <a:schemeClr val="dk2"/>
              </a:solidFill>
              <a:latin typeface="Arial"/>
              <a:ea typeface="Arial"/>
              <a:cs typeface="Arial"/>
              <a:sym typeface="Arial"/>
            </a:endParaRPr>
          </a:p>
          <a:p>
            <a:pPr marL="228600" marR="0" lvl="0" indent="0" algn="ctr" rtl="0">
              <a:lnSpc>
                <a:spcPct val="90000"/>
              </a:lnSpc>
              <a:spcBef>
                <a:spcPts val="1000"/>
              </a:spcBef>
              <a:spcAft>
                <a:spcPts val="0"/>
              </a:spcAft>
              <a:buClr>
                <a:srgbClr val="000000"/>
              </a:buClr>
              <a:buSzPts val="2800"/>
              <a:buFont typeface="Arial"/>
              <a:buNone/>
            </a:pPr>
            <a:endParaRPr sz="2800" b="1" i="0" u="none" strike="noStrike" cap="none">
              <a:solidFill>
                <a:srgbClr val="495D91"/>
              </a:solidFill>
              <a:latin typeface="Calibri"/>
              <a:ea typeface="Calibri"/>
              <a:cs typeface="Calibri"/>
              <a:sym typeface="Calibri"/>
            </a:endParaRPr>
          </a:p>
        </p:txBody>
      </p:sp>
      <p:sp>
        <p:nvSpPr>
          <p:cNvPr id="184" name="Google Shape;184;g240837ef682_0_62"/>
          <p:cNvSpPr txBox="1"/>
          <p:nvPr/>
        </p:nvSpPr>
        <p:spPr>
          <a:xfrm>
            <a:off x="6128825" y="1765975"/>
            <a:ext cx="5527800" cy="2498700"/>
          </a:xfrm>
          <a:prstGeom prst="rect">
            <a:avLst/>
          </a:prstGeom>
          <a:noFill/>
          <a:ln>
            <a:noFill/>
          </a:ln>
        </p:spPr>
        <p:txBody>
          <a:bodyPr spcFirstLastPara="1" wrap="square" lIns="91425" tIns="91425" rIns="91425" bIns="91425" anchor="t" anchorCtr="0">
            <a:spAutoFit/>
          </a:bodyPr>
          <a:lstStyle/>
          <a:p>
            <a:pPr marL="228600" marR="0" lvl="0" indent="-215900" algn="l" rtl="0">
              <a:lnSpc>
                <a:spcPct val="90000"/>
              </a:lnSpc>
              <a:spcBef>
                <a:spcPts val="0"/>
              </a:spcBef>
              <a:spcAft>
                <a:spcPts val="0"/>
              </a:spcAft>
              <a:buClr>
                <a:schemeClr val="accent1"/>
              </a:buClr>
              <a:buSzPts val="2600"/>
              <a:buFont typeface="Arial"/>
              <a:buChar char="•"/>
            </a:pPr>
            <a:r>
              <a:rPr lang="en-US" sz="2600" b="0" i="0" u="none" strike="noStrike" cap="none">
                <a:solidFill>
                  <a:schemeClr val="accent1"/>
                </a:solidFill>
                <a:latin typeface="Arial"/>
                <a:ea typeface="Arial"/>
                <a:cs typeface="Arial"/>
                <a:sym typeface="Arial"/>
              </a:rPr>
              <a:t>Encouragement</a:t>
            </a:r>
            <a:endParaRPr sz="2600" b="0" i="0" u="none" strike="noStrike" cap="none">
              <a:solidFill>
                <a:schemeClr val="accent1"/>
              </a:solidFill>
              <a:latin typeface="Arial"/>
              <a:ea typeface="Arial"/>
              <a:cs typeface="Arial"/>
              <a:sym typeface="Arial"/>
            </a:endParaRPr>
          </a:p>
          <a:p>
            <a:pPr marL="228600" marR="0" lvl="0" indent="-215900" algn="l" rtl="0">
              <a:lnSpc>
                <a:spcPct val="90000"/>
              </a:lnSpc>
              <a:spcBef>
                <a:spcPts val="1000"/>
              </a:spcBef>
              <a:spcAft>
                <a:spcPts val="0"/>
              </a:spcAft>
              <a:buClr>
                <a:schemeClr val="accent1"/>
              </a:buClr>
              <a:buSzPts val="2600"/>
              <a:buFont typeface="Arial"/>
              <a:buChar char="•"/>
            </a:pPr>
            <a:r>
              <a:rPr lang="en-US" sz="2600" b="0" i="0" u="none" strike="noStrike" cap="none">
                <a:solidFill>
                  <a:schemeClr val="accent1"/>
                </a:solidFill>
                <a:latin typeface="Arial"/>
                <a:ea typeface="Arial"/>
                <a:cs typeface="Arial"/>
                <a:sym typeface="Arial"/>
              </a:rPr>
              <a:t>To be heard</a:t>
            </a:r>
            <a:endParaRPr sz="2600" b="0" i="0" u="none" strike="noStrike" cap="none">
              <a:solidFill>
                <a:schemeClr val="accent1"/>
              </a:solidFill>
              <a:latin typeface="Arial"/>
              <a:ea typeface="Arial"/>
              <a:cs typeface="Arial"/>
              <a:sym typeface="Arial"/>
            </a:endParaRPr>
          </a:p>
          <a:p>
            <a:pPr marL="228600" marR="0" lvl="0" indent="-215900" algn="l" rtl="0">
              <a:lnSpc>
                <a:spcPct val="90000"/>
              </a:lnSpc>
              <a:spcBef>
                <a:spcPts val="1000"/>
              </a:spcBef>
              <a:spcAft>
                <a:spcPts val="0"/>
              </a:spcAft>
              <a:buClr>
                <a:schemeClr val="accent1"/>
              </a:buClr>
              <a:buSzPts val="2600"/>
              <a:buFont typeface="Arial"/>
              <a:buChar char="•"/>
            </a:pPr>
            <a:r>
              <a:rPr lang="en-US" sz="2600" b="0" i="0" u="none" strike="noStrike" cap="none">
                <a:solidFill>
                  <a:schemeClr val="accent1"/>
                </a:solidFill>
                <a:latin typeface="Arial"/>
                <a:ea typeface="Arial"/>
                <a:cs typeface="Arial"/>
                <a:sym typeface="Arial"/>
              </a:rPr>
              <a:t>To feel important/valued</a:t>
            </a:r>
            <a:endParaRPr sz="2600" b="0" i="0" u="none" strike="noStrike" cap="none">
              <a:solidFill>
                <a:schemeClr val="accent1"/>
              </a:solidFill>
              <a:latin typeface="Arial"/>
              <a:ea typeface="Arial"/>
              <a:cs typeface="Arial"/>
              <a:sym typeface="Arial"/>
            </a:endParaRPr>
          </a:p>
          <a:p>
            <a:pPr marL="228600" marR="0" lvl="0" indent="-215900" algn="l" rtl="0">
              <a:lnSpc>
                <a:spcPct val="90000"/>
              </a:lnSpc>
              <a:spcBef>
                <a:spcPts val="1000"/>
              </a:spcBef>
              <a:spcAft>
                <a:spcPts val="0"/>
              </a:spcAft>
              <a:buClr>
                <a:schemeClr val="accent1"/>
              </a:buClr>
              <a:buSzPts val="2600"/>
              <a:buFont typeface="Arial"/>
              <a:buChar char="•"/>
            </a:pPr>
            <a:r>
              <a:rPr lang="en-US" sz="2600" b="0" i="0" u="none" strike="noStrike" cap="none">
                <a:solidFill>
                  <a:schemeClr val="accent1"/>
                </a:solidFill>
                <a:latin typeface="Arial"/>
                <a:ea typeface="Arial"/>
                <a:cs typeface="Arial"/>
                <a:sym typeface="Arial"/>
              </a:rPr>
              <a:t>Successful (team) relationships</a:t>
            </a:r>
            <a:endParaRPr sz="2600" b="0" i="0" u="none" strike="noStrike" cap="none">
              <a:solidFill>
                <a:schemeClr val="accent1"/>
              </a:solidFill>
              <a:latin typeface="Arial"/>
              <a:ea typeface="Arial"/>
              <a:cs typeface="Arial"/>
              <a:sym typeface="Arial"/>
            </a:endParaRPr>
          </a:p>
          <a:p>
            <a:pPr marL="228600" marR="0" lvl="0" indent="-215900" algn="l" rtl="0">
              <a:lnSpc>
                <a:spcPct val="90000"/>
              </a:lnSpc>
              <a:spcBef>
                <a:spcPts val="1000"/>
              </a:spcBef>
              <a:spcAft>
                <a:spcPts val="0"/>
              </a:spcAft>
              <a:buClr>
                <a:schemeClr val="accent1"/>
              </a:buClr>
              <a:buSzPts val="2600"/>
              <a:buFont typeface="Arial"/>
              <a:buChar char="•"/>
            </a:pPr>
            <a:r>
              <a:rPr lang="en-US" sz="2600" b="0" i="0" u="none" strike="noStrike" cap="none">
                <a:solidFill>
                  <a:schemeClr val="accent1"/>
                </a:solidFill>
                <a:latin typeface="Arial"/>
                <a:ea typeface="Arial"/>
                <a:cs typeface="Arial"/>
                <a:sym typeface="Arial"/>
              </a:rPr>
              <a:t>Sense of ownership/responsibility</a:t>
            </a:r>
            <a:endParaRPr sz="1200" b="0" i="0" u="none" strike="noStrike" cap="none">
              <a:solidFill>
                <a:schemeClr val="accent1"/>
              </a:solidFill>
              <a:latin typeface="Arial"/>
              <a:ea typeface="Arial"/>
              <a:cs typeface="Arial"/>
              <a:sym typeface="Arial"/>
            </a:endParaRPr>
          </a:p>
        </p:txBody>
      </p:sp>
      <p:pic>
        <p:nvPicPr>
          <p:cNvPr id="185" name="Google Shape;185;g240837ef682_0_62"/>
          <p:cNvPicPr preferRelativeResize="0"/>
          <p:nvPr/>
        </p:nvPicPr>
        <p:blipFill rotWithShape="1">
          <a:blip r:embed="rId3">
            <a:alphaModFix/>
          </a:blip>
          <a:srcRect/>
          <a:stretch/>
        </p:blipFill>
        <p:spPr>
          <a:xfrm>
            <a:off x="3352175" y="4943525"/>
            <a:ext cx="5092427" cy="1914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40837ef682_0_6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191" name="Google Shape;191;g240837ef682_0_69"/>
          <p:cNvSpPr txBox="1"/>
          <p:nvPr/>
        </p:nvSpPr>
        <p:spPr>
          <a:xfrm>
            <a:off x="1228800" y="-47625"/>
            <a:ext cx="105156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3600"/>
              <a:buFont typeface="Arial"/>
              <a:buNone/>
            </a:pPr>
            <a:r>
              <a:rPr lang="en-US" sz="4000" b="1" i="0" u="none" strike="noStrike" cap="none">
                <a:solidFill>
                  <a:srgbClr val="ED7D31"/>
                </a:solidFill>
                <a:latin typeface="Arial"/>
                <a:ea typeface="Arial"/>
                <a:cs typeface="Arial"/>
                <a:sym typeface="Arial"/>
              </a:rPr>
              <a:t>What Causes Conflict?</a:t>
            </a:r>
            <a:endParaRPr sz="4000" b="1" i="0" u="none" strike="noStrike" cap="none">
              <a:solidFill>
                <a:srgbClr val="ED7D31"/>
              </a:solidFill>
              <a:latin typeface="Arial"/>
              <a:ea typeface="Arial"/>
              <a:cs typeface="Arial"/>
              <a:sym typeface="Arial"/>
            </a:endParaRPr>
          </a:p>
        </p:txBody>
      </p:sp>
      <p:sp>
        <p:nvSpPr>
          <p:cNvPr id="192" name="Google Shape;192;g240837ef682_0_69"/>
          <p:cNvSpPr txBox="1"/>
          <p:nvPr/>
        </p:nvSpPr>
        <p:spPr>
          <a:xfrm>
            <a:off x="1790700" y="1128850"/>
            <a:ext cx="9391800" cy="4996200"/>
          </a:xfrm>
          <a:prstGeom prst="rect">
            <a:avLst/>
          </a:prstGeom>
          <a:noFill/>
          <a:ln>
            <a:noFill/>
          </a:ln>
        </p:spPr>
        <p:txBody>
          <a:bodyPr spcFirstLastPara="1" wrap="square" lIns="91425" tIns="91425" rIns="91425" bIns="91425" anchor="t" anchorCtr="0">
            <a:spAutoFit/>
          </a:bodyPr>
          <a:lstStyle/>
          <a:p>
            <a:pPr marL="228600" marR="0" lvl="0" indent="-213677"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Lack of efficient and timely communication</a:t>
            </a:r>
            <a:endParaRPr sz="2400" b="0" i="0" u="none" strike="noStrike" cap="none">
              <a:solidFill>
                <a:schemeClr val="dk1"/>
              </a:solidFill>
              <a:latin typeface="Arial"/>
              <a:ea typeface="Arial"/>
              <a:cs typeface="Arial"/>
              <a:sym typeface="Arial"/>
            </a:endParaRPr>
          </a:p>
          <a:p>
            <a:pPr marL="228600" marR="0" lvl="0" indent="-213677"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Ineffective and unwillingness to listen to concerns and ideas – personalize the message </a:t>
            </a:r>
            <a:endParaRPr sz="2400" b="0" i="0" u="none" strike="noStrike" cap="none">
              <a:solidFill>
                <a:schemeClr val="dk1"/>
              </a:solidFill>
              <a:latin typeface="Arial"/>
              <a:ea typeface="Arial"/>
              <a:cs typeface="Arial"/>
              <a:sym typeface="Arial"/>
            </a:endParaRPr>
          </a:p>
          <a:p>
            <a:pPr marL="228600" marR="0" lvl="0" indent="-213677"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Perceived inequity of treatment compared to peer or peer groups</a:t>
            </a:r>
            <a:endParaRPr sz="2400" b="0" i="0" u="none" strike="noStrike" cap="none">
              <a:solidFill>
                <a:schemeClr val="dk1"/>
              </a:solidFill>
              <a:latin typeface="Arial"/>
              <a:ea typeface="Arial"/>
              <a:cs typeface="Arial"/>
              <a:sym typeface="Arial"/>
            </a:endParaRPr>
          </a:p>
          <a:p>
            <a:pPr marL="228600" marR="0" lvl="0" indent="-213677"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Mismatch of the employee’s skills and the requirements of the job</a:t>
            </a:r>
            <a:endParaRPr sz="2400" b="0" i="0" u="none" strike="noStrike" cap="none">
              <a:solidFill>
                <a:schemeClr val="dk1"/>
              </a:solidFill>
              <a:latin typeface="Arial"/>
              <a:ea typeface="Arial"/>
              <a:cs typeface="Arial"/>
              <a:sym typeface="Arial"/>
            </a:endParaRPr>
          </a:p>
          <a:p>
            <a:pPr marL="228600" marR="0" lvl="0" indent="-213677"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Unclear expectations or conflicting direction</a:t>
            </a:r>
            <a:endParaRPr sz="2400" b="0" i="0" u="none" strike="noStrike" cap="none">
              <a:solidFill>
                <a:schemeClr val="dk1"/>
              </a:solidFill>
              <a:latin typeface="Arial"/>
              <a:ea typeface="Arial"/>
              <a:cs typeface="Arial"/>
              <a:sym typeface="Arial"/>
            </a:endParaRPr>
          </a:p>
          <a:p>
            <a:pPr marL="228600" marR="0" lvl="0" indent="-213677"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Inadequate tools, information, and training</a:t>
            </a:r>
            <a:endParaRPr sz="2400" b="0" i="0" u="none" strike="noStrike" cap="none">
              <a:solidFill>
                <a:schemeClr val="dk1"/>
              </a:solidFill>
              <a:latin typeface="Arial"/>
              <a:ea typeface="Arial"/>
              <a:cs typeface="Arial"/>
              <a:sym typeface="Arial"/>
            </a:endParaRPr>
          </a:p>
          <a:p>
            <a:pPr marL="228600" marR="0" lvl="0" indent="-213677"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Lack of connection with co-workers</a:t>
            </a:r>
            <a:endParaRPr sz="2400" b="0" i="0" u="none" strike="noStrike" cap="none">
              <a:solidFill>
                <a:schemeClr val="dk1"/>
              </a:solidFill>
              <a:latin typeface="Arial"/>
              <a:ea typeface="Arial"/>
              <a:cs typeface="Arial"/>
              <a:sym typeface="Arial"/>
            </a:endParaRPr>
          </a:p>
          <a:p>
            <a:pPr marL="228600" marR="0" lvl="0" indent="-213677"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Personality conflicts</a:t>
            </a:r>
            <a:endParaRPr sz="2400" b="0" i="0" u="none" strike="noStrike" cap="none">
              <a:solidFill>
                <a:schemeClr val="dk1"/>
              </a:solidFill>
              <a:latin typeface="Arial"/>
              <a:ea typeface="Arial"/>
              <a:cs typeface="Arial"/>
              <a:sym typeface="Arial"/>
            </a:endParaRPr>
          </a:p>
          <a:p>
            <a:pPr marL="228600" marR="0" lvl="0" indent="-213677"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Resistance to change</a:t>
            </a:r>
            <a:endParaRPr sz="2400" b="0" i="0" u="none" strike="noStrike" cap="none">
              <a:solidFill>
                <a:schemeClr val="dk1"/>
              </a:solidFill>
              <a:latin typeface="Arial"/>
              <a:ea typeface="Arial"/>
              <a:cs typeface="Arial"/>
              <a:sym typeface="Arial"/>
            </a:endParaRPr>
          </a:p>
          <a:p>
            <a:pPr marL="228600" marR="0" lvl="0" indent="-213677"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Lack of self-awareness </a:t>
            </a:r>
            <a:endParaRPr sz="2400" b="1" i="0" u="none" strike="noStrike" cap="none">
              <a:solidFill>
                <a:srgbClr val="00206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40837ef682_0_7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198" name="Google Shape;198;g240837ef682_0_76"/>
          <p:cNvSpPr txBox="1"/>
          <p:nvPr/>
        </p:nvSpPr>
        <p:spPr>
          <a:xfrm>
            <a:off x="1085850" y="0"/>
            <a:ext cx="109158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3600"/>
              <a:buFont typeface="Arial"/>
              <a:buNone/>
            </a:pPr>
            <a:r>
              <a:rPr lang="en-US" sz="3400" b="1" i="0" u="none" strike="noStrike" cap="none">
                <a:solidFill>
                  <a:srgbClr val="ED7D31"/>
                </a:solidFill>
                <a:latin typeface="Arial"/>
                <a:ea typeface="Arial"/>
                <a:cs typeface="Arial"/>
                <a:sym typeface="Arial"/>
              </a:rPr>
              <a:t>What Happens When Employees Are Unhappy?</a:t>
            </a:r>
            <a:endParaRPr sz="3400" b="1" i="0" u="none" strike="noStrike" cap="none">
              <a:solidFill>
                <a:srgbClr val="ED7D31"/>
              </a:solidFill>
              <a:latin typeface="Arial"/>
              <a:ea typeface="Arial"/>
              <a:cs typeface="Arial"/>
              <a:sym typeface="Arial"/>
            </a:endParaRPr>
          </a:p>
        </p:txBody>
      </p:sp>
      <p:sp>
        <p:nvSpPr>
          <p:cNvPr id="199" name="Google Shape;199;g240837ef682_0_76"/>
          <p:cNvSpPr txBox="1"/>
          <p:nvPr/>
        </p:nvSpPr>
        <p:spPr>
          <a:xfrm>
            <a:off x="2210250" y="1379675"/>
            <a:ext cx="8323200" cy="4150800"/>
          </a:xfrm>
          <a:prstGeom prst="rect">
            <a:avLst/>
          </a:prstGeom>
          <a:noFill/>
          <a:ln>
            <a:noFill/>
          </a:ln>
        </p:spPr>
        <p:txBody>
          <a:bodyPr spcFirstLastPara="1" wrap="square" lIns="91425" tIns="91425" rIns="91425" bIns="91425" anchor="t" anchorCtr="0">
            <a:spAutoFit/>
          </a:bodyPr>
          <a:lstStyle/>
          <a:p>
            <a:pPr marL="228600" marR="0" lvl="0" indent="-165100" algn="l" rtl="0">
              <a:lnSpc>
                <a:spcPct val="90000"/>
              </a:lnSpc>
              <a:spcBef>
                <a:spcPts val="0"/>
              </a:spcBef>
              <a:spcAft>
                <a:spcPts val="0"/>
              </a:spcAft>
              <a:buClr>
                <a:schemeClr val="dk1"/>
              </a:buClr>
              <a:buSzPts val="1400"/>
              <a:buFont typeface="Arial"/>
              <a:buChar char="●"/>
            </a:pPr>
            <a:r>
              <a:rPr lang="en-US" sz="2400" b="0" i="0" u="none" strike="noStrike" cap="none">
                <a:solidFill>
                  <a:schemeClr val="dk1"/>
                </a:solidFill>
                <a:latin typeface="Arial"/>
                <a:ea typeface="Arial"/>
                <a:cs typeface="Arial"/>
                <a:sym typeface="Arial"/>
              </a:rPr>
              <a:t>Tardiness/absenteeism</a:t>
            </a:r>
            <a:endParaRPr sz="2400" b="0" i="0" u="none" strike="noStrike" cap="none">
              <a:solidFill>
                <a:schemeClr val="dk1"/>
              </a:solidFill>
              <a:latin typeface="Arial"/>
              <a:ea typeface="Arial"/>
              <a:cs typeface="Arial"/>
              <a:sym typeface="Arial"/>
            </a:endParaRPr>
          </a:p>
          <a:p>
            <a:pPr marL="228600" marR="0" lvl="0" indent="-165100" algn="l" rtl="0">
              <a:lnSpc>
                <a:spcPct val="90000"/>
              </a:lnSpc>
              <a:spcBef>
                <a:spcPts val="1000"/>
              </a:spcBef>
              <a:spcAft>
                <a:spcPts val="0"/>
              </a:spcAft>
              <a:buClr>
                <a:schemeClr val="dk1"/>
              </a:buClr>
              <a:buSzPts val="1400"/>
              <a:buFont typeface="Arial"/>
              <a:buChar char="●"/>
            </a:pPr>
            <a:r>
              <a:rPr lang="en-US" sz="2400" b="0" i="0" u="none" strike="noStrike" cap="none">
                <a:solidFill>
                  <a:schemeClr val="dk1"/>
                </a:solidFill>
                <a:latin typeface="Arial"/>
                <a:ea typeface="Arial"/>
                <a:cs typeface="Arial"/>
                <a:sym typeface="Arial"/>
              </a:rPr>
              <a:t>Productivity falls-both the employee’s and (often) the team’s</a:t>
            </a:r>
            <a:endParaRPr sz="2400" b="0" i="0" u="none" strike="noStrike" cap="none">
              <a:solidFill>
                <a:schemeClr val="dk1"/>
              </a:solidFill>
              <a:latin typeface="Arial"/>
              <a:ea typeface="Arial"/>
              <a:cs typeface="Arial"/>
              <a:sym typeface="Arial"/>
            </a:endParaRPr>
          </a:p>
          <a:p>
            <a:pPr marL="685800" marR="0" lvl="1" indent="-209550" algn="l" rtl="0">
              <a:lnSpc>
                <a:spcPct val="90000"/>
              </a:lnSpc>
              <a:spcBef>
                <a:spcPts val="500"/>
              </a:spcBef>
              <a:spcAft>
                <a:spcPts val="0"/>
              </a:spcAft>
              <a:buClr>
                <a:srgbClr val="ED7D31"/>
              </a:buClr>
              <a:buSzPts val="1500"/>
              <a:buFont typeface="Arial"/>
              <a:buChar char="○"/>
            </a:pPr>
            <a:r>
              <a:rPr lang="en-US" sz="2400" b="0" i="0" u="none" strike="noStrike" cap="none">
                <a:solidFill>
                  <a:srgbClr val="ED7D31"/>
                </a:solidFill>
                <a:latin typeface="Arial"/>
                <a:ea typeface="Arial"/>
                <a:cs typeface="Arial"/>
                <a:sym typeface="Arial"/>
              </a:rPr>
              <a:t>Quality and Quantity of work falls and deadlines are missed</a:t>
            </a:r>
            <a:endParaRPr sz="2400" b="0" i="0" u="none" strike="noStrike" cap="none">
              <a:solidFill>
                <a:srgbClr val="ED7D31"/>
              </a:solidFill>
              <a:latin typeface="Arial"/>
              <a:ea typeface="Arial"/>
              <a:cs typeface="Arial"/>
              <a:sym typeface="Arial"/>
            </a:endParaRPr>
          </a:p>
          <a:p>
            <a:pPr marL="228600" marR="0" lvl="0" indent="-165100" algn="l" rtl="0">
              <a:lnSpc>
                <a:spcPct val="90000"/>
              </a:lnSpc>
              <a:spcBef>
                <a:spcPts val="1000"/>
              </a:spcBef>
              <a:spcAft>
                <a:spcPts val="0"/>
              </a:spcAft>
              <a:buClr>
                <a:schemeClr val="dk1"/>
              </a:buClr>
              <a:buSzPts val="1400"/>
              <a:buFont typeface="Arial"/>
              <a:buChar char="●"/>
            </a:pPr>
            <a:r>
              <a:rPr lang="en-US" sz="2400" b="0" i="0" u="none" strike="noStrike" cap="none">
                <a:solidFill>
                  <a:schemeClr val="dk1"/>
                </a:solidFill>
                <a:latin typeface="Arial"/>
                <a:ea typeface="Arial"/>
                <a:cs typeface="Arial"/>
                <a:sym typeface="Arial"/>
              </a:rPr>
              <a:t>Customer service suffers</a:t>
            </a:r>
            <a:endParaRPr sz="2400" b="0" i="0" u="none" strike="noStrike" cap="none">
              <a:solidFill>
                <a:schemeClr val="dk1"/>
              </a:solidFill>
              <a:latin typeface="Arial"/>
              <a:ea typeface="Arial"/>
              <a:cs typeface="Arial"/>
              <a:sym typeface="Arial"/>
            </a:endParaRPr>
          </a:p>
          <a:p>
            <a:pPr marL="228600" marR="0" lvl="0" indent="-165100" algn="l" rtl="0">
              <a:lnSpc>
                <a:spcPct val="90000"/>
              </a:lnSpc>
              <a:spcBef>
                <a:spcPts val="1000"/>
              </a:spcBef>
              <a:spcAft>
                <a:spcPts val="0"/>
              </a:spcAft>
              <a:buClr>
                <a:schemeClr val="dk1"/>
              </a:buClr>
              <a:buSzPts val="1400"/>
              <a:buFont typeface="Arial"/>
              <a:buChar char="●"/>
            </a:pPr>
            <a:r>
              <a:rPr lang="en-US" sz="2400" b="0" i="0" u="none" strike="noStrike" cap="none">
                <a:solidFill>
                  <a:schemeClr val="dk1"/>
                </a:solidFill>
                <a:latin typeface="Arial"/>
                <a:ea typeface="Arial"/>
                <a:cs typeface="Arial"/>
                <a:sym typeface="Arial"/>
              </a:rPr>
              <a:t>Stress and anxiety increase</a:t>
            </a:r>
            <a:endParaRPr sz="2400" b="0" i="0" u="none" strike="noStrike" cap="none">
              <a:solidFill>
                <a:schemeClr val="dk1"/>
              </a:solidFill>
              <a:latin typeface="Arial"/>
              <a:ea typeface="Arial"/>
              <a:cs typeface="Arial"/>
              <a:sym typeface="Arial"/>
            </a:endParaRPr>
          </a:p>
          <a:p>
            <a:pPr marL="685800" marR="0" lvl="1" indent="-209550" algn="l" rtl="0">
              <a:lnSpc>
                <a:spcPct val="90000"/>
              </a:lnSpc>
              <a:spcBef>
                <a:spcPts val="500"/>
              </a:spcBef>
              <a:spcAft>
                <a:spcPts val="0"/>
              </a:spcAft>
              <a:buClr>
                <a:schemeClr val="accent1"/>
              </a:buClr>
              <a:buSzPts val="1500"/>
              <a:buFont typeface="Arial"/>
              <a:buChar char="○"/>
            </a:pPr>
            <a:r>
              <a:rPr lang="en-US" sz="2400" b="0" i="0" u="none" strike="noStrike" cap="none">
                <a:solidFill>
                  <a:schemeClr val="accent1"/>
                </a:solidFill>
                <a:latin typeface="Arial"/>
                <a:ea typeface="Arial"/>
                <a:cs typeface="Arial"/>
                <a:sym typeface="Arial"/>
              </a:rPr>
              <a:t>Leads to being out of work</a:t>
            </a:r>
            <a:endParaRPr sz="2400" b="0" i="0" u="none" strike="noStrike" cap="none">
              <a:solidFill>
                <a:schemeClr val="accent1"/>
              </a:solidFill>
              <a:latin typeface="Arial"/>
              <a:ea typeface="Arial"/>
              <a:cs typeface="Arial"/>
              <a:sym typeface="Arial"/>
            </a:endParaRPr>
          </a:p>
          <a:p>
            <a:pPr marL="228600" marR="0" lvl="0" indent="-165100" algn="l" rtl="0">
              <a:lnSpc>
                <a:spcPct val="90000"/>
              </a:lnSpc>
              <a:spcBef>
                <a:spcPts val="1000"/>
              </a:spcBef>
              <a:spcAft>
                <a:spcPts val="0"/>
              </a:spcAft>
              <a:buClr>
                <a:schemeClr val="dk1"/>
              </a:buClr>
              <a:buSzPts val="1400"/>
              <a:buFont typeface="Arial"/>
              <a:buChar char="●"/>
            </a:pPr>
            <a:r>
              <a:rPr lang="en-US" sz="2400" b="0" i="0" u="none" strike="noStrike" cap="none">
                <a:solidFill>
                  <a:schemeClr val="dk1"/>
                </a:solidFill>
                <a:latin typeface="Arial"/>
                <a:ea typeface="Arial"/>
                <a:cs typeface="Arial"/>
                <a:sym typeface="Arial"/>
              </a:rPr>
              <a:t>Conflict increases, stress rises, and the results can escalate to violence</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40837ef682_0_8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
        <p:nvSpPr>
          <p:cNvPr id="205" name="Google Shape;205;g240837ef682_0_83"/>
          <p:cNvSpPr txBox="1"/>
          <p:nvPr/>
        </p:nvSpPr>
        <p:spPr>
          <a:xfrm>
            <a:off x="1009650" y="0"/>
            <a:ext cx="105156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3600"/>
              <a:buFont typeface="Arial"/>
              <a:buNone/>
            </a:pPr>
            <a:r>
              <a:rPr lang="en-US" sz="3600" b="1" i="0" u="none" strike="noStrike" cap="none">
                <a:solidFill>
                  <a:srgbClr val="ED7D31"/>
                </a:solidFill>
                <a:latin typeface="Arial"/>
                <a:ea typeface="Arial"/>
                <a:cs typeface="Arial"/>
                <a:sym typeface="Arial"/>
              </a:rPr>
              <a:t>Establish a Professional Workplace</a:t>
            </a:r>
            <a:endParaRPr sz="3600" b="1" i="0" u="none" strike="noStrike" cap="none">
              <a:solidFill>
                <a:srgbClr val="ED7D31"/>
              </a:solidFill>
              <a:latin typeface="Arial"/>
              <a:ea typeface="Arial"/>
              <a:cs typeface="Arial"/>
              <a:sym typeface="Arial"/>
            </a:endParaRPr>
          </a:p>
        </p:txBody>
      </p:sp>
      <p:sp>
        <p:nvSpPr>
          <p:cNvPr id="206" name="Google Shape;206;g240837ef682_0_83"/>
          <p:cNvSpPr txBox="1"/>
          <p:nvPr/>
        </p:nvSpPr>
        <p:spPr>
          <a:xfrm>
            <a:off x="1790700" y="1157425"/>
            <a:ext cx="9391800" cy="5176200"/>
          </a:xfrm>
          <a:prstGeom prst="rect">
            <a:avLst/>
          </a:prstGeom>
          <a:noFill/>
          <a:ln>
            <a:noFill/>
          </a:ln>
        </p:spPr>
        <p:txBody>
          <a:bodyPr spcFirstLastPara="1" wrap="square" lIns="91425" tIns="91425" rIns="91425" bIns="91425" anchor="t" anchorCtr="0">
            <a:spAutoFit/>
          </a:bodyPr>
          <a:lstStyle/>
          <a:p>
            <a:pPr marL="228600" marR="0" lvl="0" indent="0" algn="ctr" rtl="0">
              <a:lnSpc>
                <a:spcPct val="90000"/>
              </a:lnSpc>
              <a:spcBef>
                <a:spcPts val="1000"/>
              </a:spcBef>
              <a:spcAft>
                <a:spcPts val="0"/>
              </a:spcAft>
              <a:buClr>
                <a:srgbClr val="000000"/>
              </a:buClr>
              <a:buSzPts val="2800"/>
              <a:buFont typeface="Arial"/>
              <a:buNone/>
            </a:pPr>
            <a:r>
              <a:rPr lang="en-US" sz="2600" b="1" i="0" u="none" strike="noStrike" cap="none">
                <a:solidFill>
                  <a:schemeClr val="dk2"/>
                </a:solidFill>
                <a:latin typeface="Arial"/>
                <a:ea typeface="Arial"/>
                <a:cs typeface="Arial"/>
                <a:sym typeface="Arial"/>
              </a:rPr>
              <a:t>It takes ALL of us!</a:t>
            </a:r>
            <a:endParaRPr sz="2600" b="1" i="0" u="none" strike="noStrike" cap="none">
              <a:solidFill>
                <a:schemeClr val="dk2"/>
              </a:solidFill>
              <a:latin typeface="Arial"/>
              <a:ea typeface="Arial"/>
              <a:cs typeface="Arial"/>
              <a:sym typeface="Arial"/>
            </a:endParaRPr>
          </a:p>
          <a:p>
            <a:pPr marL="228600" marR="0" lvl="0" indent="0" algn="ctr" rtl="0">
              <a:lnSpc>
                <a:spcPct val="90000"/>
              </a:lnSpc>
              <a:spcBef>
                <a:spcPts val="1000"/>
              </a:spcBef>
              <a:spcAft>
                <a:spcPts val="0"/>
              </a:spcAft>
              <a:buClr>
                <a:srgbClr val="000000"/>
              </a:buClr>
              <a:buSzPts val="2400"/>
              <a:buFont typeface="Arial"/>
              <a:buNone/>
            </a:pPr>
            <a:endParaRPr sz="2600" b="0" i="0" u="none" strike="noStrike" cap="none">
              <a:solidFill>
                <a:schemeClr val="dk1"/>
              </a:solidFill>
              <a:latin typeface="Arial"/>
              <a:ea typeface="Arial"/>
              <a:cs typeface="Arial"/>
              <a:sym typeface="Arial"/>
            </a:endParaRPr>
          </a:p>
          <a:p>
            <a:pPr marL="228600" marR="0" lvl="0" indent="-215900" algn="l" rtl="0">
              <a:lnSpc>
                <a:spcPct val="90000"/>
              </a:lnSpc>
              <a:spcBef>
                <a:spcPts val="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Lead by example</a:t>
            </a:r>
            <a:endParaRPr sz="2600" b="0" i="0" u="none" strike="noStrike" cap="none">
              <a:solidFill>
                <a:schemeClr val="dk1"/>
              </a:solidFill>
              <a:latin typeface="Arial"/>
              <a:ea typeface="Arial"/>
              <a:cs typeface="Arial"/>
              <a:sym typeface="Arial"/>
            </a:endParaRPr>
          </a:p>
          <a:p>
            <a:pPr marL="228600" marR="0" lvl="0" indent="-215900" algn="l" rtl="0">
              <a:lnSpc>
                <a:spcPct val="90000"/>
              </a:lnSpc>
              <a:spcBef>
                <a:spcPts val="100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Understand policies, procedures and consequences of inappropriate conduct</a:t>
            </a:r>
            <a:endParaRPr sz="2600" b="0" i="0" u="none" strike="noStrike" cap="none">
              <a:solidFill>
                <a:schemeClr val="dk1"/>
              </a:solidFill>
              <a:latin typeface="Arial"/>
              <a:ea typeface="Arial"/>
              <a:cs typeface="Arial"/>
              <a:sym typeface="Arial"/>
            </a:endParaRPr>
          </a:p>
          <a:p>
            <a:pPr marL="228600" marR="0" lvl="0" indent="-215900" algn="l" rtl="0">
              <a:lnSpc>
                <a:spcPct val="90000"/>
              </a:lnSpc>
              <a:spcBef>
                <a:spcPts val="100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Be aware of sensitive issues</a:t>
            </a:r>
            <a:endParaRPr sz="2600" b="0" i="0" u="none" strike="noStrike" cap="none">
              <a:solidFill>
                <a:schemeClr val="dk1"/>
              </a:solidFill>
              <a:latin typeface="Arial"/>
              <a:ea typeface="Arial"/>
              <a:cs typeface="Arial"/>
              <a:sym typeface="Arial"/>
            </a:endParaRPr>
          </a:p>
          <a:p>
            <a:pPr marL="228600" marR="0" lvl="0" indent="-215900" algn="l" rtl="0">
              <a:lnSpc>
                <a:spcPct val="90000"/>
              </a:lnSpc>
              <a:spcBef>
                <a:spcPts val="100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Document events</a:t>
            </a:r>
            <a:endParaRPr sz="1100" b="0" i="0" u="none" strike="noStrike" cap="none">
              <a:solidFill>
                <a:schemeClr val="dk1"/>
              </a:solidFill>
              <a:latin typeface="Arial"/>
              <a:ea typeface="Arial"/>
              <a:cs typeface="Arial"/>
              <a:sym typeface="Arial"/>
            </a:endParaRPr>
          </a:p>
          <a:p>
            <a:pPr marL="457200" marR="0" lvl="0" indent="0" algn="l" rtl="0">
              <a:lnSpc>
                <a:spcPct val="90000"/>
              </a:lnSpc>
              <a:spcBef>
                <a:spcPts val="1000"/>
              </a:spcBef>
              <a:spcAft>
                <a:spcPts val="0"/>
              </a:spcAft>
              <a:buClr>
                <a:srgbClr val="000000"/>
              </a:buClr>
              <a:buSzPts val="100"/>
              <a:buFont typeface="Arial"/>
              <a:buNone/>
            </a:pPr>
            <a:endParaRPr sz="100" b="0" i="0" u="none" strike="noStrike" cap="none">
              <a:solidFill>
                <a:schemeClr val="dk1"/>
              </a:solidFill>
              <a:latin typeface="Arial"/>
              <a:ea typeface="Arial"/>
              <a:cs typeface="Arial"/>
              <a:sym typeface="Arial"/>
            </a:endParaRPr>
          </a:p>
          <a:p>
            <a:pPr marL="228600" marR="0" lvl="0" indent="-228600" algn="l" rtl="0">
              <a:lnSpc>
                <a:spcPct val="90000"/>
              </a:lnSpc>
              <a:spcBef>
                <a:spcPts val="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Conduct discussions in a confidential manner</a:t>
            </a:r>
            <a:endParaRPr sz="26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Be respectful in your conversation</a:t>
            </a:r>
            <a:endParaRPr sz="26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Be a good listener</a:t>
            </a:r>
            <a:endParaRPr sz="2600" b="0" i="0" u="none" strike="noStrike" cap="none">
              <a:solidFill>
                <a:schemeClr val="dk1"/>
              </a:solidFill>
              <a:latin typeface="Arial"/>
              <a:ea typeface="Arial"/>
              <a:cs typeface="Arial"/>
              <a:sym typeface="Arial"/>
            </a:endParaRPr>
          </a:p>
          <a:p>
            <a:pPr marL="228600" marR="0" lvl="0" indent="0" algn="ctr" rtl="0">
              <a:lnSpc>
                <a:spcPct val="90000"/>
              </a:lnSpc>
              <a:spcBef>
                <a:spcPts val="10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40837ef682_0_9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
        <p:nvSpPr>
          <p:cNvPr id="212" name="Google Shape;212;g240837ef682_0_90"/>
          <p:cNvSpPr txBox="1"/>
          <p:nvPr/>
        </p:nvSpPr>
        <p:spPr>
          <a:xfrm>
            <a:off x="838200" y="0"/>
            <a:ext cx="105156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ED7D31"/>
              </a:buClr>
              <a:buSzPts val="4400"/>
              <a:buFont typeface="Calibri"/>
              <a:buNone/>
            </a:pPr>
            <a:r>
              <a:rPr lang="en-US" sz="3600" b="1" i="0" u="none" strike="noStrike" cap="none">
                <a:solidFill>
                  <a:srgbClr val="ED7D31"/>
                </a:solidFill>
                <a:latin typeface="Arial"/>
                <a:ea typeface="Arial"/>
                <a:cs typeface="Arial"/>
                <a:sym typeface="Arial"/>
              </a:rPr>
              <a:t>Deal With Conflict As It Happens</a:t>
            </a:r>
            <a:endParaRPr sz="3600" b="1" i="0" u="none" strike="noStrike" cap="none">
              <a:solidFill>
                <a:srgbClr val="ED7D31"/>
              </a:solidFill>
              <a:latin typeface="Arial"/>
              <a:ea typeface="Arial"/>
              <a:cs typeface="Arial"/>
              <a:sym typeface="Arial"/>
            </a:endParaRPr>
          </a:p>
        </p:txBody>
      </p:sp>
      <p:sp>
        <p:nvSpPr>
          <p:cNvPr id="213" name="Google Shape;213;g240837ef682_0_90"/>
          <p:cNvSpPr txBox="1"/>
          <p:nvPr/>
        </p:nvSpPr>
        <p:spPr>
          <a:xfrm>
            <a:off x="1954800" y="908950"/>
            <a:ext cx="8282400" cy="54474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1000"/>
              </a:spcBef>
              <a:spcAft>
                <a:spcPts val="0"/>
              </a:spcAft>
              <a:buClr>
                <a:srgbClr val="000000"/>
              </a:buClr>
              <a:buSzPts val="2400"/>
              <a:buFont typeface="Arial"/>
              <a:buNone/>
            </a:pPr>
            <a:endParaRPr sz="2600" b="1"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600" b="1" i="0" u="none" strike="noStrike" cap="none">
                <a:solidFill>
                  <a:schemeClr val="dk2"/>
                </a:solidFill>
                <a:latin typeface="Arial"/>
                <a:ea typeface="Arial"/>
                <a:cs typeface="Arial"/>
                <a:sym typeface="Arial"/>
              </a:rPr>
              <a:t>Acknowledge without blame or hostility that the conflict exists</a:t>
            </a:r>
            <a:endParaRPr sz="2600" b="1"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1600" b="1" i="0" u="none" strike="noStrike" cap="none">
              <a:solidFill>
                <a:schemeClr val="dk2"/>
              </a:solidFill>
              <a:latin typeface="Arial"/>
              <a:ea typeface="Arial"/>
              <a:cs typeface="Arial"/>
              <a:sym typeface="Arial"/>
            </a:endParaRPr>
          </a:p>
          <a:p>
            <a:pPr marL="0" marR="0" lvl="0" indent="0" algn="ctr" rtl="0">
              <a:lnSpc>
                <a:spcPct val="100000"/>
              </a:lnSpc>
              <a:spcBef>
                <a:spcPts val="1500"/>
              </a:spcBef>
              <a:spcAft>
                <a:spcPts val="0"/>
              </a:spcAft>
              <a:buClr>
                <a:srgbClr val="000000"/>
              </a:buClr>
              <a:buSzPts val="2400"/>
              <a:buFont typeface="Arial"/>
              <a:buNone/>
            </a:pPr>
            <a:r>
              <a:rPr lang="en-US" sz="2600" b="1" i="0" u="none" strike="noStrike" cap="none">
                <a:solidFill>
                  <a:schemeClr val="accent1"/>
                </a:solidFill>
                <a:latin typeface="Arial"/>
                <a:ea typeface="Arial"/>
                <a:cs typeface="Arial"/>
                <a:sym typeface="Arial"/>
              </a:rPr>
              <a:t>Identify the specific behavior in which the conflict is rooted </a:t>
            </a:r>
            <a:endParaRPr sz="2600" b="1" i="0" u="none" strike="noStrike" cap="none">
              <a:solidFill>
                <a:schemeClr val="accent1"/>
              </a:solidFill>
              <a:latin typeface="Arial"/>
              <a:ea typeface="Arial"/>
              <a:cs typeface="Arial"/>
              <a:sym typeface="Arial"/>
            </a:endParaRPr>
          </a:p>
          <a:p>
            <a:pPr marL="0" marR="0" lvl="0" indent="0" algn="ctr" rtl="0">
              <a:lnSpc>
                <a:spcPct val="100000"/>
              </a:lnSpc>
              <a:spcBef>
                <a:spcPts val="1500"/>
              </a:spcBef>
              <a:spcAft>
                <a:spcPts val="0"/>
              </a:spcAft>
              <a:buClr>
                <a:srgbClr val="000000"/>
              </a:buClr>
              <a:buSzPts val="2400"/>
              <a:buFont typeface="Arial"/>
              <a:buNone/>
            </a:pPr>
            <a:endParaRPr sz="1600" b="1" i="0" u="none" strike="noStrike" cap="none">
              <a:solidFill>
                <a:schemeClr val="accent1"/>
              </a:solidFill>
              <a:latin typeface="Arial"/>
              <a:ea typeface="Arial"/>
              <a:cs typeface="Arial"/>
              <a:sym typeface="Arial"/>
            </a:endParaRPr>
          </a:p>
          <a:p>
            <a:pPr marL="0" marR="0" lvl="0" indent="0" algn="ctr" rtl="0">
              <a:lnSpc>
                <a:spcPct val="100000"/>
              </a:lnSpc>
              <a:spcBef>
                <a:spcPts val="1500"/>
              </a:spcBef>
              <a:spcAft>
                <a:spcPts val="0"/>
              </a:spcAft>
              <a:buClr>
                <a:srgbClr val="000000"/>
              </a:buClr>
              <a:buSzPts val="2400"/>
              <a:buFont typeface="Arial"/>
              <a:buNone/>
            </a:pPr>
            <a:r>
              <a:rPr lang="en-US" sz="2600" b="1" i="0" u="none" strike="noStrike" cap="none">
                <a:solidFill>
                  <a:schemeClr val="dk2"/>
                </a:solidFill>
                <a:latin typeface="Arial"/>
                <a:ea typeface="Arial"/>
                <a:cs typeface="Arial"/>
                <a:sym typeface="Arial"/>
              </a:rPr>
              <a:t>Identify how the behavior is causing a roadblock to a good working relationship</a:t>
            </a:r>
            <a:endParaRPr sz="2600" b="1" i="0" u="none" strike="noStrike" cap="none">
              <a:solidFill>
                <a:schemeClr val="dk2"/>
              </a:solidFill>
              <a:latin typeface="Arial"/>
              <a:ea typeface="Arial"/>
              <a:cs typeface="Arial"/>
              <a:sym typeface="Arial"/>
            </a:endParaRPr>
          </a:p>
          <a:p>
            <a:pPr marL="0" marR="0" lvl="0" indent="0" algn="ctr" rtl="0">
              <a:lnSpc>
                <a:spcPct val="100000"/>
              </a:lnSpc>
              <a:spcBef>
                <a:spcPts val="1500"/>
              </a:spcBef>
              <a:spcAft>
                <a:spcPts val="0"/>
              </a:spcAft>
              <a:buClr>
                <a:srgbClr val="000000"/>
              </a:buClr>
              <a:buSzPts val="2400"/>
              <a:buFont typeface="Arial"/>
              <a:buNone/>
            </a:pPr>
            <a:endParaRPr sz="1600" b="1" i="0" u="none" strike="noStrike" cap="none">
              <a:solidFill>
                <a:schemeClr val="dk2"/>
              </a:solidFill>
              <a:latin typeface="Arial"/>
              <a:ea typeface="Arial"/>
              <a:cs typeface="Arial"/>
              <a:sym typeface="Arial"/>
            </a:endParaRPr>
          </a:p>
          <a:p>
            <a:pPr marL="0" marR="0" lvl="0" indent="0" algn="ctr" rtl="0">
              <a:lnSpc>
                <a:spcPct val="100000"/>
              </a:lnSpc>
              <a:spcBef>
                <a:spcPts val="1500"/>
              </a:spcBef>
              <a:spcAft>
                <a:spcPts val="0"/>
              </a:spcAft>
              <a:buClr>
                <a:srgbClr val="000000"/>
              </a:buClr>
              <a:buSzPts val="2400"/>
              <a:buFont typeface="Arial"/>
              <a:buNone/>
            </a:pPr>
            <a:r>
              <a:rPr lang="en-US" sz="2600" b="1" i="0" u="none" strike="noStrike" cap="none">
                <a:solidFill>
                  <a:schemeClr val="accent1"/>
                </a:solidFill>
                <a:latin typeface="Arial"/>
                <a:ea typeface="Arial"/>
                <a:cs typeface="Arial"/>
                <a:sym typeface="Arial"/>
              </a:rPr>
              <a:t>Ask “What do you need from me?” or </a:t>
            </a:r>
            <a:br>
              <a:rPr lang="en-US" sz="2600" b="1" i="0" u="none" strike="noStrike" cap="none">
                <a:solidFill>
                  <a:schemeClr val="accent1"/>
                </a:solidFill>
                <a:latin typeface="Arial"/>
                <a:ea typeface="Arial"/>
                <a:cs typeface="Arial"/>
                <a:sym typeface="Arial"/>
              </a:rPr>
            </a:br>
            <a:r>
              <a:rPr lang="en-US" sz="2600" b="1" i="0" u="none" strike="noStrike" cap="none">
                <a:solidFill>
                  <a:schemeClr val="accent1"/>
                </a:solidFill>
                <a:latin typeface="Arial"/>
                <a:ea typeface="Arial"/>
                <a:cs typeface="Arial"/>
                <a:sym typeface="Arial"/>
              </a:rPr>
              <a:t>“Help me understand the issue?</a:t>
            </a:r>
            <a:r>
              <a:rPr lang="en-US" sz="2600" b="1">
                <a:solidFill>
                  <a:schemeClr val="accent1"/>
                </a:solidFill>
              </a:rPr>
              <a:t>”</a:t>
            </a:r>
            <a:endParaRPr sz="2600" b="1" i="0" u="none" strike="noStrike" cap="none">
              <a:solidFill>
                <a:schemeClr val="accen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40837ef682_0_9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
        <p:nvSpPr>
          <p:cNvPr id="219" name="Google Shape;219;g240837ef682_0_97"/>
          <p:cNvSpPr txBox="1"/>
          <p:nvPr/>
        </p:nvSpPr>
        <p:spPr>
          <a:xfrm>
            <a:off x="1009650" y="0"/>
            <a:ext cx="105156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400"/>
              <a:buFont typeface="Arial"/>
              <a:buNone/>
            </a:pPr>
            <a:r>
              <a:rPr lang="en-US" sz="3600" b="1" i="0" u="none" strike="noStrike" cap="none">
                <a:solidFill>
                  <a:srgbClr val="ED7D31"/>
                </a:solidFill>
                <a:latin typeface="Arial"/>
                <a:ea typeface="Arial"/>
                <a:cs typeface="Arial"/>
                <a:sym typeface="Arial"/>
              </a:rPr>
              <a:t>Feel, Fact, Action</a:t>
            </a:r>
            <a:endParaRPr sz="3600" b="1" i="0" u="none" strike="noStrike" cap="none">
              <a:solidFill>
                <a:srgbClr val="ED7D31"/>
              </a:solidFill>
              <a:latin typeface="Arial"/>
              <a:ea typeface="Arial"/>
              <a:cs typeface="Arial"/>
              <a:sym typeface="Arial"/>
            </a:endParaRPr>
          </a:p>
        </p:txBody>
      </p:sp>
      <p:sp>
        <p:nvSpPr>
          <p:cNvPr id="220" name="Google Shape;220;g240837ef682_0_97"/>
          <p:cNvSpPr txBox="1"/>
          <p:nvPr/>
        </p:nvSpPr>
        <p:spPr>
          <a:xfrm>
            <a:off x="1790700" y="1157425"/>
            <a:ext cx="9391800" cy="4760400"/>
          </a:xfrm>
          <a:prstGeom prst="rect">
            <a:avLst/>
          </a:prstGeom>
          <a:noFill/>
          <a:ln>
            <a:noFill/>
          </a:ln>
        </p:spPr>
        <p:txBody>
          <a:bodyPr spcFirstLastPara="1" wrap="square" lIns="91425" tIns="91425" rIns="91425" bIns="91425" anchor="t" anchorCtr="0">
            <a:spAutoFit/>
          </a:bodyPr>
          <a:lstStyle/>
          <a:p>
            <a:pPr marL="228600" marR="0" lvl="0" indent="-228600" algn="l" rtl="0">
              <a:lnSpc>
                <a:spcPct val="90000"/>
              </a:lnSpc>
              <a:spcBef>
                <a:spcPts val="0"/>
              </a:spcBef>
              <a:spcAft>
                <a:spcPts val="0"/>
              </a:spcAft>
              <a:buClr>
                <a:schemeClr val="dk1"/>
              </a:buClr>
              <a:buSzPts val="2600"/>
              <a:buFont typeface="Arial"/>
              <a:buChar char="•"/>
            </a:pPr>
            <a:r>
              <a:rPr lang="en-US" sz="2600" b="1" i="0" u="none" strike="noStrike" cap="none">
                <a:solidFill>
                  <a:schemeClr val="dk2"/>
                </a:solidFill>
                <a:latin typeface="Arial"/>
                <a:ea typeface="Arial"/>
                <a:cs typeface="Arial"/>
                <a:sym typeface="Arial"/>
              </a:rPr>
              <a:t>Feel:</a:t>
            </a:r>
            <a:r>
              <a:rPr lang="en-US" sz="2600" b="0" i="0" u="none" strike="noStrike" cap="none">
                <a:solidFill>
                  <a:schemeClr val="dk1"/>
                </a:solidFill>
                <a:latin typeface="Arial"/>
                <a:ea typeface="Arial"/>
                <a:cs typeface="Arial"/>
                <a:sym typeface="Arial"/>
              </a:rPr>
              <a:t>  I am concerned with what I observed today.  We are here to discuss the situation</a:t>
            </a:r>
            <a:endParaRPr sz="2600" b="0" i="0" u="none" strike="noStrike" cap="none">
              <a:solidFill>
                <a:schemeClr val="dk1"/>
              </a:solidFill>
              <a:latin typeface="Arial"/>
              <a:ea typeface="Arial"/>
              <a:cs typeface="Arial"/>
              <a:sym typeface="Arial"/>
            </a:endParaRPr>
          </a:p>
          <a:p>
            <a:pPr marL="228600" marR="0" lvl="0" indent="-76200" algn="l" rtl="0">
              <a:lnSpc>
                <a:spcPct val="90000"/>
              </a:lnSpc>
              <a:spcBef>
                <a:spcPts val="1000"/>
              </a:spcBef>
              <a:spcAft>
                <a:spcPts val="0"/>
              </a:spcAft>
              <a:buClr>
                <a:schemeClr val="dk1"/>
              </a:buClr>
              <a:buSzPts val="2400"/>
              <a:buFont typeface="Arial"/>
              <a:buNone/>
            </a:pPr>
            <a:endParaRPr sz="12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600"/>
              <a:buFont typeface="Arial"/>
              <a:buChar char="•"/>
            </a:pPr>
            <a:r>
              <a:rPr lang="en-US" sz="2600" b="1" i="0" u="none" strike="noStrike" cap="none">
                <a:solidFill>
                  <a:schemeClr val="dk2"/>
                </a:solidFill>
                <a:latin typeface="Arial"/>
                <a:ea typeface="Arial"/>
                <a:cs typeface="Arial"/>
                <a:sym typeface="Arial"/>
              </a:rPr>
              <a:t>Fact: </a:t>
            </a:r>
            <a:r>
              <a:rPr lang="en-US" sz="2600" b="0" i="0" u="none" strike="noStrike" cap="none">
                <a:solidFill>
                  <a:schemeClr val="dk2"/>
                </a:solidFill>
                <a:latin typeface="Arial"/>
                <a:ea typeface="Arial"/>
                <a:cs typeface="Arial"/>
                <a:sym typeface="Arial"/>
              </a:rPr>
              <a:t> </a:t>
            </a:r>
            <a:r>
              <a:rPr lang="en-US" sz="2600" b="0" i="0" u="none" strike="noStrike" cap="none">
                <a:solidFill>
                  <a:schemeClr val="dk1"/>
                </a:solidFill>
                <a:latin typeface="Arial"/>
                <a:ea typeface="Arial"/>
                <a:cs typeface="Arial"/>
                <a:sym typeface="Arial"/>
              </a:rPr>
              <a:t>You were raising your voice to others and were visibly angry and agitated.  This disrupted the work area.</a:t>
            </a:r>
            <a:endParaRPr sz="2600" b="0" i="0" u="none" strike="noStrike" cap="none">
              <a:solidFill>
                <a:schemeClr val="dk1"/>
              </a:solidFill>
              <a:latin typeface="Arial"/>
              <a:ea typeface="Arial"/>
              <a:cs typeface="Arial"/>
              <a:sym typeface="Arial"/>
            </a:endParaRPr>
          </a:p>
          <a:p>
            <a:pPr marL="228600" marR="0" lvl="0" indent="-76200" algn="l" rtl="0">
              <a:lnSpc>
                <a:spcPct val="90000"/>
              </a:lnSpc>
              <a:spcBef>
                <a:spcPts val="1000"/>
              </a:spcBef>
              <a:spcAft>
                <a:spcPts val="0"/>
              </a:spcAft>
              <a:buClr>
                <a:schemeClr val="dk1"/>
              </a:buClr>
              <a:buSzPts val="2400"/>
              <a:buFont typeface="Arial"/>
              <a:buNone/>
            </a:pPr>
            <a:endParaRPr sz="12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600"/>
              <a:buFont typeface="Arial"/>
              <a:buChar char="•"/>
            </a:pPr>
            <a:r>
              <a:rPr lang="en-US" sz="2600" b="1" i="0" u="none" strike="noStrike" cap="none">
                <a:solidFill>
                  <a:schemeClr val="dk2"/>
                </a:solidFill>
                <a:latin typeface="Arial"/>
                <a:ea typeface="Arial"/>
                <a:cs typeface="Arial"/>
                <a:sym typeface="Arial"/>
              </a:rPr>
              <a:t>Action: </a:t>
            </a:r>
            <a:r>
              <a:rPr lang="en-US" sz="2600" b="0" i="0" u="none" strike="noStrike" cap="none">
                <a:solidFill>
                  <a:schemeClr val="dk1"/>
                </a:solidFill>
                <a:latin typeface="Arial"/>
                <a:ea typeface="Arial"/>
                <a:cs typeface="Arial"/>
                <a:sym typeface="Arial"/>
              </a:rPr>
              <a:t> Do you understand why your actions/behaviors were inappropriate?</a:t>
            </a:r>
            <a:endParaRPr sz="2600" b="0" i="0" u="none" strike="noStrike" cap="none">
              <a:solidFill>
                <a:schemeClr val="dk1"/>
              </a:solidFill>
              <a:latin typeface="Arial"/>
              <a:ea typeface="Arial"/>
              <a:cs typeface="Arial"/>
              <a:sym typeface="Arial"/>
            </a:endParaRPr>
          </a:p>
          <a:p>
            <a:pPr marL="685800" marR="0" lvl="1" indent="-241300" algn="l" rtl="0">
              <a:lnSpc>
                <a:spcPct val="90000"/>
              </a:lnSpc>
              <a:spcBef>
                <a:spcPts val="50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Recommendations: i.e. coaching session, progressive discipline, fitness for duty, reasonable accommodation, training</a:t>
            </a:r>
            <a:endParaRPr sz="2600" b="0" i="0" u="none" strike="noStrike" cap="none">
              <a:solidFill>
                <a:schemeClr val="dk1"/>
              </a:solidFill>
              <a:latin typeface="Arial"/>
              <a:ea typeface="Arial"/>
              <a:cs typeface="Arial"/>
              <a:sym typeface="Arial"/>
            </a:endParaRPr>
          </a:p>
          <a:p>
            <a:pPr marL="685800" marR="0" lvl="1" indent="-241300" algn="l" rtl="0">
              <a:lnSpc>
                <a:spcPct val="90000"/>
              </a:lnSpc>
              <a:spcBef>
                <a:spcPts val="500"/>
              </a:spcBef>
              <a:spcAft>
                <a:spcPts val="0"/>
              </a:spcAft>
              <a:buClr>
                <a:schemeClr val="dk1"/>
              </a:buClr>
              <a:buSzPts val="2600"/>
              <a:buFont typeface="Arial"/>
              <a:buChar char="•"/>
            </a:pPr>
            <a:r>
              <a:rPr lang="en-US" sz="2600" b="0" i="0" u="sng" strike="noStrike" cap="none">
                <a:solidFill>
                  <a:schemeClr val="dk1"/>
                </a:solidFill>
                <a:latin typeface="Arial"/>
                <a:ea typeface="Arial"/>
                <a:cs typeface="Arial"/>
                <a:sym typeface="Arial"/>
              </a:rPr>
              <a:t>Resources:</a:t>
            </a:r>
            <a:r>
              <a:rPr lang="en-US" sz="2600" b="0" i="0" u="none" strike="noStrike" cap="none">
                <a:solidFill>
                  <a:schemeClr val="dk1"/>
                </a:solidFill>
                <a:latin typeface="Arial"/>
                <a:ea typeface="Arial"/>
                <a:cs typeface="Arial"/>
                <a:sym typeface="Arial"/>
              </a:rPr>
              <a:t>  HR, EAP</a:t>
            </a:r>
            <a:endParaRPr sz="2600" b="0" i="0" u="none" strike="noStrike" cap="non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987E3-0A14-6EB8-6B65-BC8116C6B4C5}"/>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2F28EC8A-A628-40CA-D5E2-0DC10E565C66}"/>
              </a:ext>
            </a:extLst>
          </p:cNvPr>
          <p:cNvSpPr txBox="1">
            <a:spLocks noGrp="1"/>
          </p:cNvSpPr>
          <p:nvPr>
            <p:ph type="title"/>
          </p:nvPr>
        </p:nvSpPr>
        <p:spPr>
          <a:xfrm>
            <a:off x="301557" y="365982"/>
            <a:ext cx="11585643" cy="928843"/>
          </a:xfrm>
          <a:prstGeom prst="rect">
            <a:avLst/>
          </a:prstGeom>
        </p:spPr>
        <p:txBody>
          <a:bodyPr vert="horz" wrap="square" lIns="0" tIns="14604" rIns="0" bIns="0" rtlCol="0">
            <a:spAutoFit/>
          </a:bodyPr>
          <a:lstStyle/>
          <a:p>
            <a:pPr algn="ctr">
              <a:defRPr/>
            </a:pPr>
            <a:r>
              <a:rPr lang="en-US" sz="6600" b="1" dirty="0">
                <a:solidFill>
                  <a:srgbClr val="C00000"/>
                </a:solidFill>
                <a:latin typeface="ADLaM Display" panose="02010000000000000000" pitchFamily="2" charset="0"/>
                <a:ea typeface="ADLaM Display" panose="02010000000000000000" pitchFamily="2" charset="0"/>
                <a:cs typeface="ADLaM Display" panose="02010000000000000000" pitchFamily="2" charset="0"/>
              </a:rPr>
              <a:t>Service Standards</a:t>
            </a:r>
          </a:p>
        </p:txBody>
      </p:sp>
      <p:sp>
        <p:nvSpPr>
          <p:cNvPr id="8" name="object 8">
            <a:extLst>
              <a:ext uri="{FF2B5EF4-FFF2-40B4-BE49-F238E27FC236}">
                <a16:creationId xmlns:a16="http://schemas.microsoft.com/office/drawing/2014/main" id="{215CA5C5-4338-E28C-8F2F-15B66E248FA3}"/>
              </a:ext>
            </a:extLst>
          </p:cNvPr>
          <p:cNvSpPr txBox="1"/>
          <p:nvPr/>
        </p:nvSpPr>
        <p:spPr>
          <a:xfrm>
            <a:off x="1066609" y="797052"/>
            <a:ext cx="167640" cy="334010"/>
          </a:xfrm>
          <a:prstGeom prst="rect">
            <a:avLst/>
          </a:prstGeom>
        </p:spPr>
        <p:txBody>
          <a:bodyPr vert="horz" wrap="square" lIns="0" tIns="15240" rIns="0" bIns="0" rtlCol="0">
            <a:spAutoFit/>
          </a:bodyPr>
          <a:lstStyle/>
          <a:p>
            <a:pPr marL="12700">
              <a:lnSpc>
                <a:spcPct val="100000"/>
              </a:lnSpc>
              <a:spcBef>
                <a:spcPts val="120"/>
              </a:spcBef>
            </a:pPr>
            <a:r>
              <a:rPr sz="2000" spc="-50" dirty="0">
                <a:solidFill>
                  <a:srgbClr val="FDFFFF"/>
                </a:solidFill>
                <a:latin typeface="Century Gothic"/>
                <a:cs typeface="Century Gothic"/>
              </a:rPr>
              <a:t>3</a:t>
            </a:r>
            <a:endParaRPr sz="2000">
              <a:latin typeface="Century Gothic"/>
              <a:cs typeface="Century Gothic"/>
            </a:endParaRPr>
          </a:p>
        </p:txBody>
      </p:sp>
      <p:sp>
        <p:nvSpPr>
          <p:cNvPr id="13" name="object 13">
            <a:extLst>
              <a:ext uri="{FF2B5EF4-FFF2-40B4-BE49-F238E27FC236}">
                <a16:creationId xmlns:a16="http://schemas.microsoft.com/office/drawing/2014/main" id="{EAF47D1C-7CE2-E88E-3B03-7EF07BE2535B}"/>
              </a:ext>
            </a:extLst>
          </p:cNvPr>
          <p:cNvSpPr txBox="1"/>
          <p:nvPr/>
        </p:nvSpPr>
        <p:spPr>
          <a:xfrm>
            <a:off x="1563491" y="1867710"/>
            <a:ext cx="8825650" cy="4074192"/>
          </a:xfrm>
          <a:prstGeom prst="rect">
            <a:avLst/>
          </a:prstGeom>
        </p:spPr>
        <p:txBody>
          <a:bodyPr vert="horz" wrap="square" lIns="0" tIns="11430" rIns="0" bIns="0" rtlCol="0">
            <a:spAutoFit/>
          </a:bodyPr>
          <a:lstStyle/>
          <a:p>
            <a:pPr algn="ctr"/>
            <a:r>
              <a:rPr lang="en-US" sz="6600" dirty="0">
                <a:latin typeface="Calibri" pitchFamily="34" charset="0"/>
              </a:rPr>
              <a:t>Courteous</a:t>
            </a:r>
          </a:p>
          <a:p>
            <a:pPr algn="ctr"/>
            <a:r>
              <a:rPr lang="en-US" sz="6600" dirty="0">
                <a:latin typeface="Calibri" pitchFamily="34" charset="0"/>
              </a:rPr>
              <a:t>   Responsive</a:t>
            </a:r>
          </a:p>
          <a:p>
            <a:pPr algn="ctr"/>
            <a:r>
              <a:rPr lang="en-US" sz="6600" dirty="0">
                <a:latin typeface="Calibri" pitchFamily="34" charset="0"/>
              </a:rPr>
              <a:t>Effective</a:t>
            </a:r>
          </a:p>
          <a:p>
            <a:pPr algn="ctr"/>
            <a:r>
              <a:rPr lang="en-US" sz="6600" dirty="0">
                <a:latin typeface="Calibri" pitchFamily="34" charset="0"/>
              </a:rPr>
              <a:t>Efficient</a:t>
            </a:r>
          </a:p>
        </p:txBody>
      </p:sp>
      <p:pic>
        <p:nvPicPr>
          <p:cNvPr id="5" name="object 9">
            <a:extLst>
              <a:ext uri="{FF2B5EF4-FFF2-40B4-BE49-F238E27FC236}">
                <a16:creationId xmlns:a16="http://schemas.microsoft.com/office/drawing/2014/main" id="{408E197D-A043-D5C2-FA26-C3716E349583}"/>
              </a:ext>
            </a:extLst>
          </p:cNvPr>
          <p:cNvPicPr/>
          <p:nvPr/>
        </p:nvPicPr>
        <p:blipFill>
          <a:blip r:embed="rId2" cstate="print"/>
          <a:stretch>
            <a:fillRect/>
          </a:stretch>
        </p:blipFill>
        <p:spPr>
          <a:xfrm>
            <a:off x="9603499" y="-99460"/>
            <a:ext cx="2441448" cy="2522601"/>
          </a:xfrm>
          <a:prstGeom prst="rect">
            <a:avLst/>
          </a:prstGeom>
        </p:spPr>
      </p:pic>
      <p:pic>
        <p:nvPicPr>
          <p:cNvPr id="2" name="Picture 6">
            <a:extLst>
              <a:ext uri="{FF2B5EF4-FFF2-40B4-BE49-F238E27FC236}">
                <a16:creationId xmlns:a16="http://schemas.microsoft.com/office/drawing/2014/main" id="{F9A33A01-6C30-6794-B21B-3AD4A934B2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040" y="4328809"/>
            <a:ext cx="4137144" cy="231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75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40837ef682_0_10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226" name="Google Shape;226;g240837ef682_0_104"/>
          <p:cNvSpPr txBox="1"/>
          <p:nvPr/>
        </p:nvSpPr>
        <p:spPr>
          <a:xfrm>
            <a:off x="838200" y="0"/>
            <a:ext cx="105156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400"/>
              <a:buFont typeface="Arial"/>
              <a:buNone/>
            </a:pPr>
            <a:r>
              <a:rPr lang="en-US" sz="3600" b="1" i="0" u="none" strike="noStrike" cap="none">
                <a:solidFill>
                  <a:srgbClr val="ED7D31"/>
                </a:solidFill>
                <a:latin typeface="Arial"/>
                <a:ea typeface="Arial"/>
                <a:cs typeface="Arial"/>
                <a:sym typeface="Arial"/>
              </a:rPr>
              <a:t>Create the Culture We Want </a:t>
            </a:r>
            <a:endParaRPr sz="3600" b="1" i="0" u="none" strike="noStrike" cap="none">
              <a:solidFill>
                <a:srgbClr val="ED7D31"/>
              </a:solidFill>
              <a:latin typeface="Arial"/>
              <a:ea typeface="Arial"/>
              <a:cs typeface="Arial"/>
              <a:sym typeface="Arial"/>
            </a:endParaRPr>
          </a:p>
        </p:txBody>
      </p:sp>
      <p:sp>
        <p:nvSpPr>
          <p:cNvPr id="227" name="Google Shape;227;g240837ef682_0_104"/>
          <p:cNvSpPr txBox="1"/>
          <p:nvPr/>
        </p:nvSpPr>
        <p:spPr>
          <a:xfrm>
            <a:off x="1400100" y="1090750"/>
            <a:ext cx="9391800" cy="54294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2600"/>
              <a:buFont typeface="Arial"/>
              <a:buNone/>
            </a:pPr>
            <a:r>
              <a:rPr lang="en-US" sz="2600" b="1" i="0" u="none" strike="noStrike" cap="none">
                <a:solidFill>
                  <a:schemeClr val="dk2"/>
                </a:solidFill>
                <a:latin typeface="Arial"/>
                <a:ea typeface="Arial"/>
                <a:cs typeface="Arial"/>
                <a:sym typeface="Arial"/>
              </a:rPr>
              <a:t>Share tips and encouragement</a:t>
            </a:r>
            <a:endParaRPr sz="2600" b="1" i="0" u="none" strike="noStrike" cap="none">
              <a:solidFill>
                <a:schemeClr val="dk2"/>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600"/>
              <a:buFont typeface="Arial"/>
              <a:buNone/>
            </a:pPr>
            <a:r>
              <a:rPr lang="en-US" sz="2600" b="1" i="0" u="none" strike="noStrike" cap="none">
                <a:solidFill>
                  <a:schemeClr val="accent1"/>
                </a:solidFill>
                <a:latin typeface="Arial"/>
                <a:ea typeface="Arial"/>
                <a:cs typeface="Arial"/>
                <a:sym typeface="Arial"/>
              </a:rPr>
              <a:t>Learn from people who inspire you</a:t>
            </a:r>
            <a:endParaRPr sz="2600" b="1" i="0" u="none" strike="noStrike" cap="none">
              <a:solidFill>
                <a:schemeClr val="accent1"/>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600"/>
              <a:buFont typeface="Arial"/>
              <a:buNone/>
            </a:pPr>
            <a:r>
              <a:rPr lang="en-US" sz="2600" b="1" i="0" u="none" strike="noStrike" cap="none">
                <a:solidFill>
                  <a:schemeClr val="dk2"/>
                </a:solidFill>
                <a:latin typeface="Arial"/>
                <a:ea typeface="Arial"/>
                <a:cs typeface="Arial"/>
                <a:sym typeface="Arial"/>
              </a:rPr>
              <a:t>Learn how to lead with trust</a:t>
            </a:r>
            <a:endParaRPr sz="2600" b="1" i="0" u="none" strike="noStrike" cap="none">
              <a:solidFill>
                <a:schemeClr val="dk2"/>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600"/>
              <a:buFont typeface="Arial"/>
              <a:buNone/>
            </a:pPr>
            <a:r>
              <a:rPr lang="en-US" sz="2600" b="1" i="0" u="none" strike="noStrike" cap="none">
                <a:solidFill>
                  <a:schemeClr val="accent1"/>
                </a:solidFill>
                <a:latin typeface="Arial"/>
                <a:ea typeface="Arial"/>
                <a:cs typeface="Arial"/>
                <a:sym typeface="Arial"/>
              </a:rPr>
              <a:t>Align with your organization</a:t>
            </a:r>
            <a:endParaRPr sz="2600" b="1" i="0" u="none" strike="noStrike" cap="none">
              <a:solidFill>
                <a:schemeClr val="accent1"/>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600"/>
              <a:buFont typeface="Arial"/>
              <a:buNone/>
            </a:pPr>
            <a:r>
              <a:rPr lang="en-US" sz="2600" b="1" i="0" u="none" strike="noStrike" cap="none">
                <a:solidFill>
                  <a:schemeClr val="dk2"/>
                </a:solidFill>
                <a:latin typeface="Arial"/>
                <a:ea typeface="Arial"/>
                <a:cs typeface="Arial"/>
                <a:sym typeface="Arial"/>
              </a:rPr>
              <a:t>See if your team is clear on your organization’s vision</a:t>
            </a:r>
            <a:endParaRPr sz="2600" b="1" i="0" u="none" strike="noStrike" cap="none">
              <a:solidFill>
                <a:schemeClr val="dk2"/>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600"/>
              <a:buFont typeface="Arial"/>
              <a:buNone/>
            </a:pPr>
            <a:r>
              <a:rPr lang="en-US" sz="2600" b="1" i="0" u="none" strike="noStrike" cap="none">
                <a:solidFill>
                  <a:schemeClr val="accent1"/>
                </a:solidFill>
                <a:latin typeface="Arial"/>
                <a:ea typeface="Arial"/>
                <a:cs typeface="Arial"/>
                <a:sym typeface="Arial"/>
              </a:rPr>
              <a:t>Identify systems that need to change</a:t>
            </a:r>
            <a:endParaRPr sz="2600" b="1" i="0" u="none" strike="noStrike" cap="none">
              <a:solidFill>
                <a:schemeClr val="accent1"/>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600"/>
              <a:buFont typeface="Arial"/>
              <a:buNone/>
            </a:pPr>
            <a:r>
              <a:rPr lang="en-US" sz="2600" b="1" i="0" u="none" strike="noStrike" cap="none">
                <a:solidFill>
                  <a:schemeClr val="dk2"/>
                </a:solidFill>
                <a:latin typeface="Arial"/>
                <a:ea typeface="Arial"/>
                <a:cs typeface="Arial"/>
                <a:sym typeface="Arial"/>
              </a:rPr>
              <a:t>Identify behaviors that need to change</a:t>
            </a:r>
            <a:endParaRPr sz="2600" b="1" i="0" u="none" strike="noStrike" cap="none">
              <a:solidFill>
                <a:schemeClr val="dk2"/>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600"/>
              <a:buFont typeface="Arial"/>
              <a:buNone/>
            </a:pPr>
            <a:r>
              <a:rPr lang="en-US" sz="2600" b="1" i="0" u="none" strike="noStrike" cap="none">
                <a:solidFill>
                  <a:schemeClr val="accent1"/>
                </a:solidFill>
                <a:latin typeface="Arial"/>
                <a:ea typeface="Arial"/>
                <a:cs typeface="Arial"/>
                <a:sym typeface="Arial"/>
              </a:rPr>
              <a:t>Practice generosity</a:t>
            </a:r>
            <a:endParaRPr sz="2600" b="1" i="0" u="none" strike="noStrike" cap="none">
              <a:solidFill>
                <a:schemeClr val="accent1"/>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600"/>
              <a:buFont typeface="Arial"/>
              <a:buNone/>
            </a:pPr>
            <a:r>
              <a:rPr lang="en-US" sz="2600" b="1" i="0" u="none" strike="noStrike" cap="none">
                <a:solidFill>
                  <a:schemeClr val="dk2"/>
                </a:solidFill>
                <a:latin typeface="Arial"/>
                <a:ea typeface="Arial"/>
                <a:cs typeface="Arial"/>
                <a:sym typeface="Arial"/>
              </a:rPr>
              <a:t>Be kind to one another</a:t>
            </a:r>
            <a:endParaRPr sz="2600" b="1" i="0" u="none" strike="noStrike" cap="none">
              <a:solidFill>
                <a:schemeClr val="dk2"/>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600"/>
              <a:buFont typeface="Arial"/>
              <a:buNone/>
            </a:pPr>
            <a:r>
              <a:rPr lang="en-US" sz="2600" b="1" i="0" u="none" strike="noStrike" cap="none">
                <a:solidFill>
                  <a:schemeClr val="accent1"/>
                </a:solidFill>
                <a:latin typeface="Arial"/>
                <a:ea typeface="Arial"/>
                <a:cs typeface="Arial"/>
                <a:sym typeface="Arial"/>
              </a:rPr>
              <a:t>Recognize one another </a:t>
            </a:r>
            <a:endParaRPr sz="2600" b="1" i="0" u="none" strike="noStrike" cap="none">
              <a:solidFill>
                <a:schemeClr val="accent1"/>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600"/>
              <a:buFont typeface="Arial"/>
              <a:buNone/>
            </a:pPr>
            <a:r>
              <a:rPr lang="en-US" sz="2600" b="1" i="0" u="none" strike="noStrike" cap="none">
                <a:solidFill>
                  <a:schemeClr val="dk2"/>
                </a:solidFill>
                <a:latin typeface="Arial"/>
                <a:ea typeface="Arial"/>
                <a:cs typeface="Arial"/>
                <a:sym typeface="Arial"/>
              </a:rPr>
              <a:t>Must be accountable for what we say and do</a:t>
            </a:r>
            <a:endParaRPr sz="2200" b="1" i="0" u="none" strike="noStrike" cap="none">
              <a:solidFill>
                <a:schemeClr val="dk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25ae08f4b45_0_41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0" name="Google Shape;390;g25ae08f4b45_0_418"/>
          <p:cNvSpPr txBox="1">
            <a:spLocks noGrp="1"/>
          </p:cNvSpPr>
          <p:nvPr>
            <p:ph type="title"/>
          </p:nvPr>
        </p:nvSpPr>
        <p:spPr>
          <a:xfrm>
            <a:off x="803776" y="1336390"/>
            <a:ext cx="6190500" cy="1182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600"/>
              <a:buFont typeface="Arial"/>
              <a:buNone/>
            </a:pPr>
            <a:r>
              <a:rPr lang="en-US" b="1"/>
              <a:t>Important Contacts</a:t>
            </a:r>
            <a:endParaRPr b="1"/>
          </a:p>
        </p:txBody>
      </p:sp>
      <p:sp>
        <p:nvSpPr>
          <p:cNvPr id="406" name="Google Shape;406;g25ae08f4b45_0_41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cxnSp>
        <p:nvCxnSpPr>
          <p:cNvPr id="391" name="Google Shape;391;g25ae08f4b45_0_418"/>
          <p:cNvCxnSpPr/>
          <p:nvPr/>
        </p:nvCxnSpPr>
        <p:spPr>
          <a:xfrm>
            <a:off x="0" y="806470"/>
            <a:ext cx="7903800" cy="0"/>
          </a:xfrm>
          <a:prstGeom prst="straightConnector1">
            <a:avLst/>
          </a:prstGeom>
          <a:noFill/>
          <a:ln w="25400" cap="sq" cmpd="sng">
            <a:solidFill>
              <a:schemeClr val="accent1"/>
            </a:solidFill>
            <a:prstDash val="solid"/>
            <a:bevel/>
            <a:headEnd type="none" w="sm" len="sm"/>
            <a:tailEnd type="none" w="sm" len="sm"/>
          </a:ln>
        </p:spPr>
      </p:cxnSp>
      <p:pic>
        <p:nvPicPr>
          <p:cNvPr id="392" name="Google Shape;392;g25ae08f4b45_0_418" descr="Logo, company name&#10;&#10;Description automatically generated"/>
          <p:cNvPicPr preferRelativeResize="0"/>
          <p:nvPr/>
        </p:nvPicPr>
        <p:blipFill rotWithShape="1">
          <a:blip r:embed="rId3">
            <a:alphaModFix/>
          </a:blip>
          <a:srcRect/>
          <a:stretch/>
        </p:blipFill>
        <p:spPr>
          <a:xfrm>
            <a:off x="7451965" y="1665519"/>
            <a:ext cx="4267500" cy="4267500"/>
          </a:xfrm>
          <a:prstGeom prst="roundRect">
            <a:avLst>
              <a:gd name="adj" fmla="val 16667"/>
            </a:avLst>
          </a:prstGeom>
          <a:noFill/>
          <a:ln>
            <a:noFill/>
          </a:ln>
        </p:spPr>
      </p:pic>
      <p:grpSp>
        <p:nvGrpSpPr>
          <p:cNvPr id="393" name="Google Shape;393;g25ae08f4b45_0_418"/>
          <p:cNvGrpSpPr/>
          <p:nvPr/>
        </p:nvGrpSpPr>
        <p:grpSpPr>
          <a:xfrm>
            <a:off x="803776" y="3244132"/>
            <a:ext cx="6190308" cy="2514852"/>
            <a:chOff x="0" y="414802"/>
            <a:chExt cx="6190308" cy="2514852"/>
          </a:xfrm>
        </p:grpSpPr>
        <p:sp>
          <p:nvSpPr>
            <p:cNvPr id="394" name="Google Shape;394;g25ae08f4b45_0_418"/>
            <p:cNvSpPr/>
            <p:nvPr/>
          </p:nvSpPr>
          <p:spPr>
            <a:xfrm>
              <a:off x="0" y="414802"/>
              <a:ext cx="1934400" cy="1160700"/>
            </a:xfrm>
            <a:prstGeom prst="rect">
              <a:avLst/>
            </a:prstGeom>
            <a:gradFill>
              <a:gsLst>
                <a:gs pos="0">
                  <a:srgbClr val="495D91"/>
                </a:gs>
                <a:gs pos="50000">
                  <a:srgbClr val="114188"/>
                </a:gs>
                <a:gs pos="100000">
                  <a:srgbClr val="0A397C"/>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g25ae08f4b45_0_418"/>
            <p:cNvSpPr txBox="1"/>
            <p:nvPr/>
          </p:nvSpPr>
          <p:spPr>
            <a:xfrm>
              <a:off x="0" y="414802"/>
              <a:ext cx="1934400" cy="11607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g25ae08f4b45_0_418"/>
            <p:cNvSpPr/>
            <p:nvPr/>
          </p:nvSpPr>
          <p:spPr>
            <a:xfrm>
              <a:off x="2127954" y="414802"/>
              <a:ext cx="1934400" cy="1160700"/>
            </a:xfrm>
            <a:prstGeom prst="rect">
              <a:avLst/>
            </a:prstGeom>
            <a:gradFill>
              <a:gsLst>
                <a:gs pos="0">
                  <a:srgbClr val="495D91"/>
                </a:gs>
                <a:gs pos="50000">
                  <a:srgbClr val="114188"/>
                </a:gs>
                <a:gs pos="100000">
                  <a:srgbClr val="0A397C"/>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g25ae08f4b45_0_418"/>
            <p:cNvSpPr txBox="1"/>
            <p:nvPr/>
          </p:nvSpPr>
          <p:spPr>
            <a:xfrm>
              <a:off x="2127954" y="414802"/>
              <a:ext cx="1934400" cy="11607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g25ae08f4b45_0_418"/>
            <p:cNvSpPr/>
            <p:nvPr/>
          </p:nvSpPr>
          <p:spPr>
            <a:xfrm>
              <a:off x="4255908" y="414802"/>
              <a:ext cx="1934400" cy="1160700"/>
            </a:xfrm>
            <a:prstGeom prst="rect">
              <a:avLst/>
            </a:prstGeom>
            <a:gradFill>
              <a:gsLst>
                <a:gs pos="0">
                  <a:srgbClr val="495D91"/>
                </a:gs>
                <a:gs pos="50000">
                  <a:srgbClr val="114188"/>
                </a:gs>
                <a:gs pos="100000">
                  <a:srgbClr val="0A397C"/>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g25ae08f4b45_0_418"/>
            <p:cNvSpPr txBox="1"/>
            <p:nvPr/>
          </p:nvSpPr>
          <p:spPr>
            <a:xfrm>
              <a:off x="4255908" y="414802"/>
              <a:ext cx="1934400" cy="11607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00" name="Google Shape;400;g25ae08f4b45_0_418"/>
            <p:cNvSpPr/>
            <p:nvPr/>
          </p:nvSpPr>
          <p:spPr>
            <a:xfrm>
              <a:off x="0" y="1768954"/>
              <a:ext cx="1934400" cy="1160700"/>
            </a:xfrm>
            <a:prstGeom prst="rect">
              <a:avLst/>
            </a:prstGeom>
            <a:gradFill>
              <a:gsLst>
                <a:gs pos="0">
                  <a:srgbClr val="495D91"/>
                </a:gs>
                <a:gs pos="50000">
                  <a:srgbClr val="114188"/>
                </a:gs>
                <a:gs pos="100000">
                  <a:srgbClr val="0A397C"/>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g25ae08f4b45_0_418"/>
            <p:cNvSpPr txBox="1"/>
            <p:nvPr/>
          </p:nvSpPr>
          <p:spPr>
            <a:xfrm>
              <a:off x="0" y="1768954"/>
              <a:ext cx="1934400" cy="11607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02" name="Google Shape;402;g25ae08f4b45_0_418"/>
            <p:cNvSpPr/>
            <p:nvPr/>
          </p:nvSpPr>
          <p:spPr>
            <a:xfrm>
              <a:off x="2127954" y="1768954"/>
              <a:ext cx="1934400" cy="1160700"/>
            </a:xfrm>
            <a:prstGeom prst="rect">
              <a:avLst/>
            </a:prstGeom>
            <a:gradFill>
              <a:gsLst>
                <a:gs pos="0">
                  <a:srgbClr val="495D91"/>
                </a:gs>
                <a:gs pos="50000">
                  <a:srgbClr val="114188"/>
                </a:gs>
                <a:gs pos="100000">
                  <a:srgbClr val="0A397C"/>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g25ae08f4b45_0_418"/>
            <p:cNvSpPr txBox="1"/>
            <p:nvPr/>
          </p:nvSpPr>
          <p:spPr>
            <a:xfrm>
              <a:off x="2127954" y="1768954"/>
              <a:ext cx="1934400" cy="11607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g25ae08f4b45_0_418"/>
            <p:cNvSpPr/>
            <p:nvPr/>
          </p:nvSpPr>
          <p:spPr>
            <a:xfrm>
              <a:off x="4255908" y="1768954"/>
              <a:ext cx="1934400" cy="1160700"/>
            </a:xfrm>
            <a:prstGeom prst="rect">
              <a:avLst/>
            </a:prstGeom>
            <a:gradFill>
              <a:gsLst>
                <a:gs pos="0">
                  <a:srgbClr val="495D91"/>
                </a:gs>
                <a:gs pos="50000">
                  <a:srgbClr val="114188"/>
                </a:gs>
                <a:gs pos="100000">
                  <a:srgbClr val="0A397C"/>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g25ae08f4b45_0_418"/>
            <p:cNvSpPr txBox="1"/>
            <p:nvPr/>
          </p:nvSpPr>
          <p:spPr>
            <a:xfrm>
              <a:off x="4255908" y="1768954"/>
              <a:ext cx="1934400" cy="11607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400" b="0" i="0" u="none" strike="noStrike" cap="none">
                <a:solidFill>
                  <a:srgbClr val="000000"/>
                </a:solidFill>
                <a:latin typeface="Arial"/>
                <a:ea typeface="Arial"/>
                <a:cs typeface="Arial"/>
                <a:sym typeface="Arial"/>
              </a:endParaRPr>
            </a:p>
          </p:txBody>
        </p:sp>
      </p:grpSp>
      <p:sp>
        <p:nvSpPr>
          <p:cNvPr id="407" name="Google Shape;407;g25ae08f4b45_0_418"/>
          <p:cNvSpPr txBox="1"/>
          <p:nvPr/>
        </p:nvSpPr>
        <p:spPr>
          <a:xfrm>
            <a:off x="920600" y="3382450"/>
            <a:ext cx="1706700" cy="83096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Lora"/>
                <a:ea typeface="Lora"/>
                <a:cs typeface="Lora"/>
                <a:sym typeface="Lora"/>
              </a:rPr>
              <a:t>General Inquiries</a:t>
            </a:r>
            <a:br>
              <a:rPr lang="en-US" sz="1400" b="0" i="0" u="none" strike="noStrike" cap="none" dirty="0">
                <a:solidFill>
                  <a:schemeClr val="lt1"/>
                </a:solidFill>
                <a:latin typeface="Lora"/>
                <a:ea typeface="Lora"/>
                <a:cs typeface="Lora"/>
                <a:sym typeface="Lora"/>
              </a:rPr>
            </a:br>
            <a:r>
              <a:rPr lang="en-US" sz="1400" dirty="0">
                <a:solidFill>
                  <a:schemeClr val="lt1"/>
                </a:solidFill>
                <a:latin typeface="Lora"/>
                <a:ea typeface="Lora"/>
                <a:cs typeface="Lora"/>
                <a:sym typeface="Lora"/>
              </a:rPr>
              <a:t>202-274-5380</a:t>
            </a:r>
            <a:endParaRPr sz="1400" b="0" i="0" u="none" strike="noStrike" cap="none" dirty="0">
              <a:solidFill>
                <a:schemeClr val="lt1"/>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Lora"/>
                <a:ea typeface="Lora"/>
                <a:cs typeface="Lora"/>
                <a:sym typeface="Lora"/>
              </a:rPr>
              <a:t>www.udc.edu</a:t>
            </a:r>
            <a:endParaRPr sz="1400" b="0" i="0" u="none" strike="noStrike" cap="none" dirty="0">
              <a:solidFill>
                <a:schemeClr val="lt1"/>
              </a:solidFill>
              <a:latin typeface="Lora"/>
              <a:ea typeface="Lora"/>
              <a:cs typeface="Lora"/>
              <a:sym typeface="Lora"/>
            </a:endParaRPr>
          </a:p>
        </p:txBody>
      </p:sp>
      <p:sp>
        <p:nvSpPr>
          <p:cNvPr id="408" name="Google Shape;408;g25ae08f4b45_0_418"/>
          <p:cNvSpPr txBox="1"/>
          <p:nvPr/>
        </p:nvSpPr>
        <p:spPr>
          <a:xfrm>
            <a:off x="3072125" y="3392800"/>
            <a:ext cx="1644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09" name="Google Shape;409;g25ae08f4b45_0_418"/>
          <p:cNvSpPr txBox="1"/>
          <p:nvPr/>
        </p:nvSpPr>
        <p:spPr>
          <a:xfrm>
            <a:off x="6038500" y="2243463"/>
            <a:ext cx="1634400" cy="1046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Lora"/>
                <a:ea typeface="Lora"/>
                <a:cs typeface="Lora"/>
                <a:sym typeface="Lora"/>
              </a:rPr>
              <a:t>Marie Armstrong</a:t>
            </a:r>
            <a:endParaRPr sz="1400" b="0" i="0" u="none" strike="noStrike" cap="none">
              <a:solidFill>
                <a:schemeClr val="lt1"/>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a:solidFill>
                  <a:schemeClr val="lt1"/>
                </a:solidFill>
                <a:latin typeface="Lora"/>
                <a:ea typeface="Lora"/>
                <a:cs typeface="Lora"/>
                <a:sym typeface="Lora"/>
              </a:rPr>
              <a:t>Benefits Coordinator</a:t>
            </a:r>
            <a:br>
              <a:rPr lang="en-US" sz="1400" b="0" i="1" u="none" strike="noStrike" cap="none">
                <a:solidFill>
                  <a:schemeClr val="lt1"/>
                </a:solidFill>
                <a:latin typeface="Lora"/>
                <a:ea typeface="Lora"/>
                <a:cs typeface="Lora"/>
                <a:sym typeface="Lora"/>
              </a:rPr>
            </a:br>
            <a:endParaRPr sz="1400" b="0" i="1" u="none" strike="noStrike" cap="none">
              <a:solidFill>
                <a:schemeClr val="lt1"/>
              </a:solidFill>
              <a:latin typeface="Lora"/>
              <a:ea typeface="Lora"/>
              <a:cs typeface="Lora"/>
              <a:sym typeface="Lora"/>
            </a:endParaRPr>
          </a:p>
        </p:txBody>
      </p:sp>
      <p:sp>
        <p:nvSpPr>
          <p:cNvPr id="410" name="Google Shape;410;g25ae08f4b45_0_418"/>
          <p:cNvSpPr txBox="1"/>
          <p:nvPr/>
        </p:nvSpPr>
        <p:spPr>
          <a:xfrm>
            <a:off x="3072125" y="4650225"/>
            <a:ext cx="1560500" cy="104641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Lora"/>
                <a:ea typeface="Lora"/>
                <a:cs typeface="Lora"/>
                <a:sym typeface="Lora"/>
              </a:rPr>
              <a:t>Dominique Jackson, Man. Talent Acquisition</a:t>
            </a:r>
            <a:endParaRPr sz="1400" b="0" i="1" u="none" strike="noStrike" cap="none" dirty="0">
              <a:solidFill>
                <a:schemeClr val="lt1"/>
              </a:solidFill>
              <a:latin typeface="Lora"/>
              <a:ea typeface="Lora"/>
              <a:cs typeface="Lora"/>
              <a:sym typeface="Lora"/>
            </a:endParaRPr>
          </a:p>
        </p:txBody>
      </p:sp>
      <p:sp>
        <p:nvSpPr>
          <p:cNvPr id="411" name="Google Shape;411;g25ae08f4b45_0_418"/>
          <p:cNvSpPr txBox="1"/>
          <p:nvPr/>
        </p:nvSpPr>
        <p:spPr>
          <a:xfrm>
            <a:off x="2959425" y="3506902"/>
            <a:ext cx="1879200" cy="584745"/>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Lora"/>
                <a:ea typeface="Lora"/>
                <a:cs typeface="Lora"/>
                <a:sym typeface="Lora"/>
              </a:rPr>
              <a:t>Shawn Celio</a:t>
            </a:r>
            <a:br>
              <a:rPr lang="en-US" sz="1400" b="0" i="0" u="none" strike="noStrike" cap="none" dirty="0">
                <a:solidFill>
                  <a:schemeClr val="lt1"/>
                </a:solidFill>
                <a:latin typeface="Lora"/>
                <a:ea typeface="Lora"/>
                <a:cs typeface="Lora"/>
                <a:sym typeface="Lora"/>
              </a:rPr>
            </a:br>
            <a:r>
              <a:rPr lang="en-US" sz="1200" i="1" dirty="0">
                <a:solidFill>
                  <a:schemeClr val="lt1"/>
                </a:solidFill>
                <a:latin typeface="Lora"/>
                <a:ea typeface="Lora"/>
                <a:cs typeface="Lora"/>
                <a:sym typeface="Lora"/>
              </a:rPr>
              <a:t>VP</a:t>
            </a:r>
            <a:r>
              <a:rPr lang="en-US" sz="1200" b="0" i="1" u="none" strike="noStrike" cap="none" dirty="0">
                <a:solidFill>
                  <a:schemeClr val="lt1"/>
                </a:solidFill>
                <a:latin typeface="Lora"/>
                <a:ea typeface="Lora"/>
                <a:cs typeface="Lora"/>
                <a:sym typeface="Lora"/>
              </a:rPr>
              <a:t>, HR</a:t>
            </a:r>
            <a:endParaRPr sz="1200" b="0" i="1" u="none" strike="noStrike" cap="none" dirty="0">
              <a:solidFill>
                <a:schemeClr val="lt1"/>
              </a:solidFill>
              <a:latin typeface="Lora"/>
              <a:ea typeface="Lora"/>
              <a:cs typeface="Lora"/>
              <a:sym typeface="Lora"/>
            </a:endParaRPr>
          </a:p>
        </p:txBody>
      </p:sp>
      <p:sp>
        <p:nvSpPr>
          <p:cNvPr id="412" name="Google Shape;412;g25ae08f4b45_0_418"/>
          <p:cNvSpPr txBox="1"/>
          <p:nvPr/>
        </p:nvSpPr>
        <p:spPr>
          <a:xfrm>
            <a:off x="5237600" y="3414525"/>
            <a:ext cx="1634400" cy="83096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Lora"/>
                <a:ea typeface="Lora"/>
                <a:cs typeface="Lora"/>
                <a:sym typeface="Lora"/>
              </a:rPr>
              <a:t>Dr. M. Aloysius Simpson, Dir. </a:t>
            </a:r>
            <a:r>
              <a:rPr lang="en-US" sz="1400" dirty="0">
                <a:solidFill>
                  <a:schemeClr val="lt1"/>
                </a:solidFill>
                <a:latin typeface="Lora"/>
                <a:ea typeface="Lora"/>
                <a:cs typeface="Lora"/>
                <a:sym typeface="Lora"/>
              </a:rPr>
              <a:t>ODL</a:t>
            </a:r>
            <a:endParaRPr sz="1200" b="0" i="1" u="none" strike="noStrike" cap="none" dirty="0">
              <a:solidFill>
                <a:schemeClr val="lt1"/>
              </a:solidFill>
              <a:latin typeface="Lora"/>
              <a:ea typeface="Lora"/>
              <a:cs typeface="Lora"/>
              <a:sym typeface="Lora"/>
            </a:endParaRPr>
          </a:p>
        </p:txBody>
      </p:sp>
      <p:sp>
        <p:nvSpPr>
          <p:cNvPr id="413" name="Google Shape;413;g25ae08f4b45_0_418"/>
          <p:cNvSpPr txBox="1"/>
          <p:nvPr/>
        </p:nvSpPr>
        <p:spPr>
          <a:xfrm>
            <a:off x="5223675" y="4727150"/>
            <a:ext cx="155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14" name="Google Shape;414;g25ae08f4b45_0_418"/>
          <p:cNvSpPr txBox="1"/>
          <p:nvPr/>
        </p:nvSpPr>
        <p:spPr>
          <a:xfrm>
            <a:off x="5006525" y="4677356"/>
            <a:ext cx="1879200"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dirty="0">
                <a:solidFill>
                  <a:schemeClr val="lt1"/>
                </a:solidFill>
                <a:latin typeface="Lora"/>
                <a:sym typeface="Lora"/>
              </a:rPr>
              <a:t>Noelia Ramirez, HR Project Manager</a:t>
            </a:r>
            <a:endParaRPr sz="1400" dirty="0">
              <a:solidFill>
                <a:schemeClr val="lt1"/>
              </a:solidFill>
              <a:latin typeface="Lora"/>
              <a:sym typeface="Lora"/>
            </a:endParaRPr>
          </a:p>
        </p:txBody>
      </p:sp>
      <p:sp>
        <p:nvSpPr>
          <p:cNvPr id="415" name="Google Shape;415;g25ae08f4b45_0_418"/>
          <p:cNvSpPr txBox="1"/>
          <p:nvPr/>
        </p:nvSpPr>
        <p:spPr>
          <a:xfrm>
            <a:off x="917625" y="4819575"/>
            <a:ext cx="1634400" cy="83096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Lora"/>
                <a:ea typeface="Lora"/>
                <a:cs typeface="Lora"/>
                <a:sym typeface="Lora"/>
              </a:rPr>
              <a:t>Calvin Stover, Dir. Employee Labor Relation</a:t>
            </a:r>
            <a:endParaRPr sz="1400" b="0" i="0" u="none" strike="noStrike" cap="none" dirty="0">
              <a:solidFill>
                <a:schemeClr val="lt1"/>
              </a:solidFill>
              <a:latin typeface="Lora"/>
              <a:ea typeface="Lora"/>
              <a:cs typeface="Lora"/>
              <a:sym typeface="Lora"/>
            </a:endParaRPr>
          </a:p>
        </p:txBody>
      </p:sp>
      <p:pic>
        <p:nvPicPr>
          <p:cNvPr id="2" name="Picture 1" descr="A building with trees around it&#10;&#10;Description automatically generated">
            <a:extLst>
              <a:ext uri="{FF2B5EF4-FFF2-40B4-BE49-F238E27FC236}">
                <a16:creationId xmlns:a16="http://schemas.microsoft.com/office/drawing/2014/main" id="{F49269D6-D852-9BE7-070E-4EF83778828B}"/>
              </a:ext>
            </a:extLst>
          </p:cNvPr>
          <p:cNvPicPr>
            <a:picLocks noChangeAspect="1"/>
          </p:cNvPicPr>
          <p:nvPr/>
        </p:nvPicPr>
        <p:blipFill>
          <a:blip r:embed="rId4"/>
          <a:stretch>
            <a:fillRect/>
          </a:stretch>
        </p:blipFill>
        <p:spPr>
          <a:xfrm>
            <a:off x="7594333" y="1848051"/>
            <a:ext cx="3677067" cy="39109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4"/>
          <p:cNvSpPr txBox="1">
            <a:spLocks noGrp="1"/>
          </p:cNvSpPr>
          <p:nvPr>
            <p:ph type="title"/>
          </p:nvPr>
        </p:nvSpPr>
        <p:spPr>
          <a:xfrm>
            <a:off x="1136440" y="529014"/>
            <a:ext cx="74742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b="1" dirty="0">
                <a:solidFill>
                  <a:srgbClr val="ED7D31"/>
                </a:solidFill>
                <a:latin typeface="Lora"/>
                <a:ea typeface="Lora"/>
                <a:cs typeface="Lora"/>
                <a:sym typeface="Lora"/>
              </a:rPr>
              <a:t>UDC Core Values</a:t>
            </a:r>
            <a:endParaRPr b="1" dirty="0">
              <a:solidFill>
                <a:srgbClr val="ED7D31"/>
              </a:solidFill>
              <a:latin typeface="Lora"/>
              <a:ea typeface="Lora"/>
              <a:cs typeface="Lora"/>
              <a:sym typeface="Lora"/>
            </a:endParaRPr>
          </a:p>
        </p:txBody>
      </p:sp>
      <p:sp>
        <p:nvSpPr>
          <p:cNvPr id="93" name="Google Shape;93;p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92" name="Google Shape;92;p4"/>
          <p:cNvSpPr/>
          <p:nvPr/>
        </p:nvSpPr>
        <p:spPr>
          <a:xfrm>
            <a:off x="10088880" y="0"/>
            <a:ext cx="210312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p4"/>
          <p:cNvPicPr preferRelativeResize="0"/>
          <p:nvPr/>
        </p:nvPicPr>
        <p:blipFill rotWithShape="1">
          <a:blip r:embed="rId3">
            <a:alphaModFix/>
          </a:blip>
          <a:srcRect l="12611" r="14653"/>
          <a:stretch/>
        </p:blipFill>
        <p:spPr>
          <a:xfrm>
            <a:off x="10028300" y="4833375"/>
            <a:ext cx="2163701" cy="1673225"/>
          </a:xfrm>
          <a:prstGeom prst="rect">
            <a:avLst/>
          </a:prstGeom>
          <a:noFill/>
          <a:ln>
            <a:noFill/>
          </a:ln>
        </p:spPr>
      </p:pic>
      <p:sp>
        <p:nvSpPr>
          <p:cNvPr id="95" name="Google Shape;95;p4"/>
          <p:cNvSpPr txBox="1"/>
          <p:nvPr/>
        </p:nvSpPr>
        <p:spPr>
          <a:xfrm>
            <a:off x="506299" y="1716500"/>
            <a:ext cx="8734500" cy="5052635"/>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2400"/>
              <a:buFont typeface="Arial"/>
              <a:buNone/>
            </a:pPr>
            <a:r>
              <a:rPr lang="en-US" sz="2600" b="0" i="0" u="none" strike="noStrike" cap="none" dirty="0">
                <a:solidFill>
                  <a:srgbClr val="002060"/>
                </a:solidFill>
                <a:latin typeface="Lora"/>
                <a:ea typeface="Lora"/>
                <a:cs typeface="Lora"/>
                <a:sym typeface="Lora"/>
              </a:rPr>
              <a:t>are principles set by the University of the District of Columbia that should be exemplified </a:t>
            </a:r>
            <a:r>
              <a:rPr lang="en-US" sz="2600" dirty="0">
                <a:solidFill>
                  <a:srgbClr val="002060"/>
                </a:solidFill>
                <a:latin typeface="Lora"/>
                <a:ea typeface="Lora"/>
                <a:cs typeface="Lora"/>
                <a:sym typeface="Lora"/>
              </a:rPr>
              <a:t>by</a:t>
            </a:r>
            <a:r>
              <a:rPr lang="en-US" sz="2600" b="0" i="0" u="none" strike="noStrike" cap="none" dirty="0">
                <a:solidFill>
                  <a:srgbClr val="002060"/>
                </a:solidFill>
                <a:latin typeface="Lora"/>
                <a:ea typeface="Lora"/>
                <a:cs typeface="Lora"/>
                <a:sym typeface="Lora"/>
              </a:rPr>
              <a:t> each member of the campus:</a:t>
            </a:r>
            <a:endParaRPr sz="2600" b="0" i="0" u="none" strike="noStrike" cap="none" dirty="0">
              <a:solidFill>
                <a:srgbClr val="002060"/>
              </a:solidFill>
              <a:latin typeface="Lora"/>
              <a:ea typeface="Lora"/>
              <a:cs typeface="Lora"/>
              <a:sym typeface="Lora"/>
            </a:endParaRPr>
          </a:p>
          <a:p>
            <a:pPr marL="0" marR="0" lvl="0" indent="0" algn="ctr" rtl="0">
              <a:lnSpc>
                <a:spcPct val="90000"/>
              </a:lnSpc>
              <a:spcBef>
                <a:spcPts val="1000"/>
              </a:spcBef>
              <a:spcAft>
                <a:spcPts val="0"/>
              </a:spcAft>
              <a:buClr>
                <a:srgbClr val="000000"/>
              </a:buClr>
              <a:buSzPts val="2400"/>
              <a:buFont typeface="Arial"/>
              <a:buNone/>
            </a:pPr>
            <a:endParaRPr lang="en-US" sz="2600" dirty="0">
              <a:solidFill>
                <a:srgbClr val="002060"/>
              </a:solidFill>
              <a:latin typeface="Lora"/>
              <a:ea typeface="Lora"/>
              <a:cs typeface="Lora"/>
              <a:sym typeface="Lora"/>
            </a:endParaRPr>
          </a:p>
          <a:p>
            <a:pPr marL="0" marR="0" lvl="0" indent="0" algn="ctr" rtl="0">
              <a:lnSpc>
                <a:spcPct val="90000"/>
              </a:lnSpc>
              <a:spcBef>
                <a:spcPts val="1000"/>
              </a:spcBef>
              <a:spcAft>
                <a:spcPts val="0"/>
              </a:spcAft>
              <a:buClr>
                <a:srgbClr val="000000"/>
              </a:buClr>
              <a:buSzPts val="2400"/>
              <a:buFont typeface="Arial"/>
              <a:buNone/>
            </a:pPr>
            <a:r>
              <a:rPr lang="en-US" sz="2600" b="1" i="0" u="none" strike="noStrike" cap="none" dirty="0">
                <a:solidFill>
                  <a:srgbClr val="002060"/>
                </a:solidFill>
                <a:latin typeface="Lora"/>
                <a:ea typeface="Lora"/>
                <a:cs typeface="Lora"/>
                <a:sym typeface="Lora"/>
              </a:rPr>
              <a:t>Collaboration</a:t>
            </a:r>
            <a:endParaRPr sz="2600" b="1" i="0" u="none" strike="noStrike" cap="none" dirty="0">
              <a:solidFill>
                <a:schemeClr val="dk2"/>
              </a:solidFill>
              <a:latin typeface="Lora"/>
              <a:ea typeface="Lora"/>
              <a:cs typeface="Lora"/>
              <a:sym typeface="Lora"/>
            </a:endParaRPr>
          </a:p>
          <a:p>
            <a:pPr marL="0" marR="0" lvl="0" indent="0" algn="ctr" rtl="0">
              <a:lnSpc>
                <a:spcPct val="90000"/>
              </a:lnSpc>
              <a:spcBef>
                <a:spcPts val="1000"/>
              </a:spcBef>
              <a:spcAft>
                <a:spcPts val="0"/>
              </a:spcAft>
              <a:buClr>
                <a:srgbClr val="000000"/>
              </a:buClr>
              <a:buSzPts val="2400"/>
              <a:buFont typeface="Arial"/>
              <a:buNone/>
            </a:pPr>
            <a:r>
              <a:rPr lang="en-US" sz="2600" b="1" i="0" u="none" strike="noStrike" cap="none" dirty="0">
                <a:solidFill>
                  <a:schemeClr val="accent1"/>
                </a:solidFill>
                <a:latin typeface="Lora"/>
                <a:ea typeface="Lora"/>
                <a:cs typeface="Lora"/>
                <a:sym typeface="Lora"/>
              </a:rPr>
              <a:t>Innovation</a:t>
            </a:r>
            <a:endParaRPr sz="2600" b="1" i="0" u="none" strike="noStrike" cap="none" dirty="0">
              <a:solidFill>
                <a:schemeClr val="accent1"/>
              </a:solidFill>
              <a:latin typeface="Lora"/>
              <a:ea typeface="Lora"/>
              <a:cs typeface="Lora"/>
              <a:sym typeface="Lora"/>
            </a:endParaRPr>
          </a:p>
          <a:p>
            <a:pPr marL="0" marR="0" lvl="0" indent="0" algn="ctr" rtl="0">
              <a:lnSpc>
                <a:spcPct val="90000"/>
              </a:lnSpc>
              <a:spcBef>
                <a:spcPts val="1000"/>
              </a:spcBef>
              <a:spcAft>
                <a:spcPts val="0"/>
              </a:spcAft>
              <a:buClr>
                <a:srgbClr val="000000"/>
              </a:buClr>
              <a:buSzPts val="2400"/>
              <a:buFont typeface="Arial"/>
              <a:buNone/>
            </a:pPr>
            <a:r>
              <a:rPr lang="en-US" sz="2600" b="1" i="0" u="none" strike="noStrike" cap="none" dirty="0">
                <a:solidFill>
                  <a:srgbClr val="002060"/>
                </a:solidFill>
                <a:latin typeface="Lora"/>
                <a:ea typeface="Lora"/>
                <a:cs typeface="Lora"/>
                <a:sym typeface="Lora"/>
              </a:rPr>
              <a:t>Integrity</a:t>
            </a:r>
            <a:endParaRPr sz="2600" b="1" i="0" u="none" strike="noStrike" cap="none" dirty="0">
              <a:solidFill>
                <a:srgbClr val="002060"/>
              </a:solidFill>
              <a:latin typeface="Lora"/>
              <a:ea typeface="Lora"/>
              <a:cs typeface="Lora"/>
              <a:sym typeface="Lora"/>
            </a:endParaRPr>
          </a:p>
          <a:p>
            <a:pPr marL="0" marR="0" lvl="0" indent="0" algn="ctr" rtl="0">
              <a:lnSpc>
                <a:spcPct val="90000"/>
              </a:lnSpc>
              <a:spcBef>
                <a:spcPts val="1000"/>
              </a:spcBef>
              <a:spcAft>
                <a:spcPts val="0"/>
              </a:spcAft>
              <a:buClr>
                <a:srgbClr val="000000"/>
              </a:buClr>
              <a:buSzPts val="2400"/>
              <a:buFont typeface="Arial"/>
              <a:buNone/>
            </a:pPr>
            <a:r>
              <a:rPr lang="en-US" sz="2600" b="1" dirty="0">
                <a:solidFill>
                  <a:schemeClr val="accent1"/>
                </a:solidFill>
                <a:latin typeface="Lora"/>
                <a:ea typeface="Lora"/>
                <a:cs typeface="Lora"/>
                <a:sym typeface="Lora"/>
              </a:rPr>
              <a:t>Sustainability</a:t>
            </a:r>
            <a:endParaRPr sz="2600" b="1" i="0" u="none" strike="noStrike" cap="none" dirty="0">
              <a:solidFill>
                <a:schemeClr val="accent1"/>
              </a:solidFill>
              <a:latin typeface="Lora"/>
              <a:ea typeface="Lora"/>
              <a:cs typeface="Lora"/>
              <a:sym typeface="Lora"/>
            </a:endParaRPr>
          </a:p>
          <a:p>
            <a:pPr marL="0" marR="0" lvl="0" indent="0" algn="ctr" rtl="0">
              <a:lnSpc>
                <a:spcPct val="90000"/>
              </a:lnSpc>
              <a:spcBef>
                <a:spcPts val="1000"/>
              </a:spcBef>
              <a:spcAft>
                <a:spcPts val="0"/>
              </a:spcAft>
              <a:buClr>
                <a:srgbClr val="000000"/>
              </a:buClr>
              <a:buSzPts val="2400"/>
              <a:buFont typeface="Arial"/>
              <a:buNone/>
            </a:pPr>
            <a:r>
              <a:rPr lang="en-US" sz="2600" b="1" i="0" u="none" strike="noStrike" cap="none" dirty="0">
                <a:solidFill>
                  <a:srgbClr val="002060"/>
                </a:solidFill>
                <a:latin typeface="Lora"/>
                <a:ea typeface="Lora"/>
                <a:cs typeface="Lora"/>
                <a:sym typeface="Lora"/>
              </a:rPr>
              <a:t>Excellence</a:t>
            </a:r>
            <a:endParaRPr sz="2600" b="1" i="0" u="none" strike="noStrike" cap="none" dirty="0">
              <a:solidFill>
                <a:srgbClr val="002060"/>
              </a:solidFill>
              <a:latin typeface="Lora"/>
              <a:ea typeface="Lora"/>
              <a:cs typeface="Lora"/>
              <a:sym typeface="Lora"/>
            </a:endParaRPr>
          </a:p>
          <a:p>
            <a:pPr marL="0" marR="0" lvl="0" indent="0" algn="ctr" rtl="0">
              <a:lnSpc>
                <a:spcPct val="90000"/>
              </a:lnSpc>
              <a:spcBef>
                <a:spcPts val="1000"/>
              </a:spcBef>
              <a:spcAft>
                <a:spcPts val="0"/>
              </a:spcAft>
              <a:buClr>
                <a:srgbClr val="000000"/>
              </a:buClr>
              <a:buSzPts val="2400"/>
              <a:buFont typeface="Arial"/>
              <a:buNone/>
            </a:pPr>
            <a:r>
              <a:rPr lang="en-US" sz="2600" b="1" dirty="0">
                <a:solidFill>
                  <a:schemeClr val="accent1"/>
                </a:solidFill>
                <a:latin typeface="Lora"/>
                <a:ea typeface="Lora"/>
                <a:cs typeface="Lora"/>
                <a:sym typeface="Lora"/>
              </a:rPr>
              <a:t>Inclusion</a:t>
            </a:r>
            <a:endParaRPr sz="2600" b="1" i="0" u="none" strike="noStrike" cap="none" dirty="0">
              <a:solidFill>
                <a:schemeClr val="accent1"/>
              </a:solidFill>
              <a:latin typeface="Lora"/>
              <a:ea typeface="Lora"/>
              <a:cs typeface="Lora"/>
              <a:sym typeface="Lora"/>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rgbClr val="000000"/>
              </a:solidFill>
              <a:latin typeface="Lora"/>
              <a:ea typeface="Lora"/>
              <a:cs typeface="Lora"/>
              <a:sym typeface="Lora"/>
            </a:endParaRPr>
          </a:p>
        </p:txBody>
      </p:sp>
      <p:pic>
        <p:nvPicPr>
          <p:cNvPr id="2" name="Picture 1" descr="A building with trees around it&#10;&#10;Description automatically generated">
            <a:extLst>
              <a:ext uri="{FF2B5EF4-FFF2-40B4-BE49-F238E27FC236}">
                <a16:creationId xmlns:a16="http://schemas.microsoft.com/office/drawing/2014/main" id="{FA8B322D-3302-576E-127A-A682242AD223}"/>
              </a:ext>
            </a:extLst>
          </p:cNvPr>
          <p:cNvPicPr>
            <a:picLocks noChangeAspect="1"/>
          </p:cNvPicPr>
          <p:nvPr/>
        </p:nvPicPr>
        <p:blipFill>
          <a:blip r:embed="rId4"/>
          <a:stretch>
            <a:fillRect/>
          </a:stretch>
        </p:blipFill>
        <p:spPr>
          <a:xfrm>
            <a:off x="10083043" y="4833375"/>
            <a:ext cx="2108957" cy="18349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12CF-A245-10F5-C2E6-71AFB74FAB5B}"/>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0315D8F9-A96A-C4E0-7737-AA449E47C78A}"/>
              </a:ext>
            </a:extLst>
          </p:cNvPr>
          <p:cNvSpPr txBox="1">
            <a:spLocks noGrp="1"/>
          </p:cNvSpPr>
          <p:nvPr>
            <p:ph type="title"/>
          </p:nvPr>
        </p:nvSpPr>
        <p:spPr>
          <a:xfrm>
            <a:off x="1234249" y="518330"/>
            <a:ext cx="10652951" cy="624144"/>
          </a:xfrm>
          <a:prstGeom prst="rect">
            <a:avLst/>
          </a:prstGeom>
        </p:spPr>
        <p:txBody>
          <a:bodyPr vert="horz" wrap="square" lIns="0" tIns="14604" rIns="0" bIns="0" rtlCol="0">
            <a:spAutoFit/>
          </a:bodyPr>
          <a:lstStyle/>
          <a:p>
            <a:pPr algn="ctr"/>
            <a:r>
              <a:rPr lang="en-US" b="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UDC’s Vision Statement</a:t>
            </a:r>
          </a:p>
        </p:txBody>
      </p:sp>
      <p:sp>
        <p:nvSpPr>
          <p:cNvPr id="8" name="object 8">
            <a:extLst>
              <a:ext uri="{FF2B5EF4-FFF2-40B4-BE49-F238E27FC236}">
                <a16:creationId xmlns:a16="http://schemas.microsoft.com/office/drawing/2014/main" id="{D1A834E8-68F9-F297-FDEB-DA97A9F7B0FB}"/>
              </a:ext>
            </a:extLst>
          </p:cNvPr>
          <p:cNvSpPr txBox="1"/>
          <p:nvPr/>
        </p:nvSpPr>
        <p:spPr>
          <a:xfrm>
            <a:off x="1066609" y="797052"/>
            <a:ext cx="167640" cy="334010"/>
          </a:xfrm>
          <a:prstGeom prst="rect">
            <a:avLst/>
          </a:prstGeom>
        </p:spPr>
        <p:txBody>
          <a:bodyPr vert="horz" wrap="square" lIns="0" tIns="15240" rIns="0" bIns="0" rtlCol="0">
            <a:spAutoFit/>
          </a:bodyPr>
          <a:lstStyle/>
          <a:p>
            <a:pPr marL="12700">
              <a:lnSpc>
                <a:spcPct val="100000"/>
              </a:lnSpc>
              <a:spcBef>
                <a:spcPts val="120"/>
              </a:spcBef>
            </a:pPr>
            <a:r>
              <a:rPr sz="2000" spc="-50" dirty="0">
                <a:solidFill>
                  <a:srgbClr val="FDFFFF"/>
                </a:solidFill>
                <a:latin typeface="Century Gothic"/>
                <a:cs typeface="Century Gothic"/>
              </a:rPr>
              <a:t>3</a:t>
            </a:r>
            <a:endParaRPr sz="2000">
              <a:latin typeface="Century Gothic"/>
              <a:cs typeface="Century Gothic"/>
            </a:endParaRPr>
          </a:p>
        </p:txBody>
      </p:sp>
      <p:sp>
        <p:nvSpPr>
          <p:cNvPr id="13" name="object 13">
            <a:extLst>
              <a:ext uri="{FF2B5EF4-FFF2-40B4-BE49-F238E27FC236}">
                <a16:creationId xmlns:a16="http://schemas.microsoft.com/office/drawing/2014/main" id="{7E7A26EF-4D7D-C842-4592-BF4DB087D2DE}"/>
              </a:ext>
            </a:extLst>
          </p:cNvPr>
          <p:cNvSpPr txBox="1"/>
          <p:nvPr/>
        </p:nvSpPr>
        <p:spPr>
          <a:xfrm>
            <a:off x="1751887" y="1422651"/>
            <a:ext cx="9144000" cy="4935967"/>
          </a:xfrm>
          <a:prstGeom prst="rect">
            <a:avLst/>
          </a:prstGeom>
        </p:spPr>
        <p:txBody>
          <a:bodyPr vert="horz" wrap="square" lIns="0" tIns="11430" rIns="0" bIns="0" rtlCol="0">
            <a:spAutoFit/>
          </a:bodyPr>
          <a:lstStyle/>
          <a:p>
            <a:pPr algn="ctr"/>
            <a:r>
              <a:rPr lang="en-US" sz="4000" b="1" dirty="0">
                <a:solidFill>
                  <a:schemeClr val="accent1"/>
                </a:solidFill>
                <a:latin typeface="Century Gothic" panose="020B0502020202020204" pitchFamily="34" charset="0"/>
              </a:rPr>
              <a:t>Establish UDC as a leading National Public Urban University through:</a:t>
            </a:r>
          </a:p>
          <a:p>
            <a:r>
              <a:rPr lang="en-US" sz="4000" b="1" dirty="0">
                <a:latin typeface="Century Gothic" panose="020B0502020202020204" pitchFamily="34" charset="0"/>
              </a:rPr>
              <a:t>1. Excellence in student achievement</a:t>
            </a:r>
          </a:p>
          <a:p>
            <a:r>
              <a:rPr lang="en-US" sz="4000" b="1" dirty="0">
                <a:latin typeface="Century Gothic" panose="020B0502020202020204" pitchFamily="34" charset="0"/>
              </a:rPr>
              <a:t>2. Strong alignment with local workforce needs</a:t>
            </a:r>
          </a:p>
          <a:p>
            <a:r>
              <a:rPr lang="en-US" sz="4000" b="1" dirty="0">
                <a:latin typeface="Century Gothic" panose="020B0502020202020204" pitchFamily="34" charset="0"/>
              </a:rPr>
              <a:t>3. Impactful service to the community</a:t>
            </a:r>
          </a:p>
        </p:txBody>
      </p:sp>
      <p:pic>
        <p:nvPicPr>
          <p:cNvPr id="5" name="object 9">
            <a:extLst>
              <a:ext uri="{FF2B5EF4-FFF2-40B4-BE49-F238E27FC236}">
                <a16:creationId xmlns:a16="http://schemas.microsoft.com/office/drawing/2014/main" id="{619B9EB8-780F-6E8B-9D88-29A6F1B03F8C}"/>
              </a:ext>
            </a:extLst>
          </p:cNvPr>
          <p:cNvPicPr/>
          <p:nvPr/>
        </p:nvPicPr>
        <p:blipFill>
          <a:blip r:embed="rId2" cstate="print"/>
          <a:stretch>
            <a:fillRect/>
          </a:stretch>
        </p:blipFill>
        <p:spPr>
          <a:xfrm>
            <a:off x="143755" y="-127122"/>
            <a:ext cx="2441448" cy="2522601"/>
          </a:xfrm>
          <a:prstGeom prst="rect">
            <a:avLst/>
          </a:prstGeom>
        </p:spPr>
      </p:pic>
    </p:spTree>
    <p:extLst>
      <p:ext uri="{BB962C8B-B14F-4D97-AF65-F5344CB8AC3E}">
        <p14:creationId xmlns:p14="http://schemas.microsoft.com/office/powerpoint/2010/main" val="1646528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07" name="Google Shape;107;p2"/>
          <p:cNvSpPr txBox="1"/>
          <p:nvPr/>
        </p:nvSpPr>
        <p:spPr>
          <a:xfrm>
            <a:off x="1000125" y="0"/>
            <a:ext cx="105156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400"/>
              <a:buFont typeface="Arial"/>
              <a:buNone/>
            </a:pPr>
            <a:r>
              <a:rPr lang="en-US" sz="3600" b="1" i="0" u="none" strike="noStrike" cap="none">
                <a:solidFill>
                  <a:srgbClr val="ED7D31"/>
                </a:solidFill>
                <a:latin typeface="Arial"/>
                <a:ea typeface="Arial"/>
                <a:cs typeface="Arial"/>
                <a:sym typeface="Arial"/>
              </a:rPr>
              <a:t>Effective Workplace Communication</a:t>
            </a:r>
            <a:endParaRPr sz="3600" b="1" i="0" u="none" strike="noStrike" cap="none">
              <a:solidFill>
                <a:srgbClr val="ED7D31"/>
              </a:solidFill>
              <a:latin typeface="Arial"/>
              <a:ea typeface="Arial"/>
              <a:cs typeface="Arial"/>
              <a:sym typeface="Arial"/>
            </a:endParaRPr>
          </a:p>
        </p:txBody>
      </p:sp>
      <p:sp>
        <p:nvSpPr>
          <p:cNvPr id="108" name="Google Shape;108;p2"/>
          <p:cNvSpPr txBox="1"/>
          <p:nvPr/>
        </p:nvSpPr>
        <p:spPr>
          <a:xfrm>
            <a:off x="1311225" y="1717000"/>
            <a:ext cx="9893400" cy="3811200"/>
          </a:xfrm>
          <a:prstGeom prst="rect">
            <a:avLst/>
          </a:prstGeom>
          <a:noFill/>
          <a:ln>
            <a:noFill/>
          </a:ln>
        </p:spPr>
        <p:txBody>
          <a:bodyPr spcFirstLastPara="1" wrap="square" lIns="91425" tIns="91425" rIns="91425" bIns="91425" anchor="t" anchorCtr="0">
            <a:spAutoFit/>
          </a:bodyPr>
          <a:lstStyle/>
          <a:p>
            <a:pPr marL="228600" marR="0" lvl="0" indent="0" algn="ctr" rtl="0">
              <a:lnSpc>
                <a:spcPct val="90000"/>
              </a:lnSpc>
              <a:spcBef>
                <a:spcPts val="0"/>
              </a:spcBef>
              <a:spcAft>
                <a:spcPts val="0"/>
              </a:spcAft>
              <a:buClr>
                <a:srgbClr val="000000"/>
              </a:buClr>
              <a:buSzPts val="2800"/>
              <a:buFont typeface="Arial"/>
              <a:buNone/>
            </a:pPr>
            <a:r>
              <a:rPr lang="en-US" sz="2600" b="0" i="0" u="none" strike="noStrike" cap="none">
                <a:solidFill>
                  <a:schemeClr val="dk1"/>
                </a:solidFill>
                <a:latin typeface="Arial"/>
                <a:ea typeface="Arial"/>
                <a:cs typeface="Arial"/>
                <a:sym typeface="Arial"/>
              </a:rPr>
              <a:t>Effective workplace communication is about making that connection with others in your organization and creating an environment where everyone feels included and heard. It’s about communicating in a way that allows your team to accomplish its goals and make progress. </a:t>
            </a:r>
            <a:endParaRPr sz="2600" b="0" i="0" u="none" strike="noStrike" cap="none">
              <a:solidFill>
                <a:schemeClr val="dk1"/>
              </a:solidFill>
              <a:latin typeface="Arial"/>
              <a:ea typeface="Arial"/>
              <a:cs typeface="Arial"/>
              <a:sym typeface="Arial"/>
            </a:endParaRPr>
          </a:p>
          <a:p>
            <a:pPr marL="228600" marR="0" lvl="0" indent="-50800" algn="ctr" rtl="0">
              <a:lnSpc>
                <a:spcPct val="90000"/>
              </a:lnSpc>
              <a:spcBef>
                <a:spcPts val="1000"/>
              </a:spcBef>
              <a:spcAft>
                <a:spcPts val="0"/>
              </a:spcAft>
              <a:buClr>
                <a:srgbClr val="000000"/>
              </a:buClr>
              <a:buSzPts val="2800"/>
              <a:buFont typeface="Arial"/>
              <a:buNone/>
            </a:pPr>
            <a:endParaRPr sz="2600" b="0" i="0" u="none" strike="noStrike" cap="none">
              <a:solidFill>
                <a:schemeClr val="dk1"/>
              </a:solidFill>
              <a:latin typeface="Arial"/>
              <a:ea typeface="Arial"/>
              <a:cs typeface="Arial"/>
              <a:sym typeface="Arial"/>
            </a:endParaRPr>
          </a:p>
          <a:p>
            <a:pPr marL="228600" marR="0" lvl="0" indent="0" algn="ctr" rtl="0">
              <a:lnSpc>
                <a:spcPct val="90000"/>
              </a:lnSpc>
              <a:spcBef>
                <a:spcPts val="1000"/>
              </a:spcBef>
              <a:spcAft>
                <a:spcPts val="0"/>
              </a:spcAft>
              <a:buClr>
                <a:srgbClr val="000000"/>
              </a:buClr>
              <a:buSzPts val="2800"/>
              <a:buFont typeface="Arial"/>
              <a:buNone/>
            </a:pPr>
            <a:r>
              <a:rPr lang="en-US" sz="2600" b="1" i="0" u="none" strike="noStrike" cap="none">
                <a:solidFill>
                  <a:schemeClr val="dk2"/>
                </a:solidFill>
                <a:latin typeface="Arial"/>
                <a:ea typeface="Arial"/>
                <a:cs typeface="Arial"/>
                <a:sym typeface="Arial"/>
              </a:rPr>
              <a:t>What we mean by effective workplace communication:</a:t>
            </a:r>
            <a:r>
              <a:rPr lang="en-US" sz="2600" b="0" i="0" u="none" strike="noStrike" cap="none">
                <a:solidFill>
                  <a:schemeClr val="dk2"/>
                </a:solidFill>
                <a:latin typeface="Arial"/>
                <a:ea typeface="Arial"/>
                <a:cs typeface="Arial"/>
                <a:sym typeface="Arial"/>
              </a:rPr>
              <a:t> </a:t>
            </a:r>
            <a:endParaRPr sz="2600" b="0" i="0" u="none" strike="noStrike" cap="none">
              <a:solidFill>
                <a:schemeClr val="dk2"/>
              </a:solidFill>
              <a:latin typeface="Arial"/>
              <a:ea typeface="Arial"/>
              <a:cs typeface="Arial"/>
              <a:sym typeface="Arial"/>
            </a:endParaRPr>
          </a:p>
          <a:p>
            <a:pPr marL="228600" marR="0" lvl="0" indent="0" algn="ctr" rtl="0">
              <a:lnSpc>
                <a:spcPct val="90000"/>
              </a:lnSpc>
              <a:spcBef>
                <a:spcPts val="1000"/>
              </a:spcBef>
              <a:spcAft>
                <a:spcPts val="0"/>
              </a:spcAft>
              <a:buClr>
                <a:srgbClr val="000000"/>
              </a:buClr>
              <a:buSzPts val="2800"/>
              <a:buFont typeface="Arial"/>
              <a:buNone/>
            </a:pPr>
            <a:r>
              <a:rPr lang="en-US" sz="2600">
                <a:solidFill>
                  <a:schemeClr val="accent1"/>
                </a:solidFill>
              </a:rPr>
              <a:t>G</a:t>
            </a:r>
            <a:r>
              <a:rPr lang="en-US" sz="2600" b="0" i="0" u="none" strike="noStrike" cap="none">
                <a:solidFill>
                  <a:schemeClr val="accent1"/>
                </a:solidFill>
                <a:latin typeface="Arial"/>
                <a:ea typeface="Arial"/>
                <a:cs typeface="Arial"/>
                <a:sym typeface="Arial"/>
              </a:rPr>
              <a:t>etting the information that you need in order to do your job well, when you need it, from the people who can provide it.</a:t>
            </a:r>
            <a:endParaRPr sz="2600" b="0" i="0" u="none" strike="noStrike" cap="none">
              <a:solidFill>
                <a:schemeClr val="accen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40837ef682_0_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14" name="Google Shape;114;g240837ef682_0_4"/>
          <p:cNvSpPr txBox="1"/>
          <p:nvPr/>
        </p:nvSpPr>
        <p:spPr>
          <a:xfrm>
            <a:off x="838200" y="0"/>
            <a:ext cx="105156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400"/>
              <a:buFont typeface="Arial"/>
              <a:buNone/>
            </a:pPr>
            <a:r>
              <a:rPr lang="en-US" sz="3600" b="1" i="0" u="none" strike="noStrike" cap="none">
                <a:solidFill>
                  <a:srgbClr val="ED7D31"/>
                </a:solidFill>
                <a:latin typeface="Arial"/>
                <a:ea typeface="Arial"/>
                <a:cs typeface="Arial"/>
                <a:sym typeface="Arial"/>
              </a:rPr>
              <a:t>Communication Habits</a:t>
            </a:r>
            <a:endParaRPr sz="3600" b="1" i="0" u="none" strike="noStrike" cap="none">
              <a:solidFill>
                <a:srgbClr val="ED7D31"/>
              </a:solidFill>
              <a:latin typeface="Arial"/>
              <a:ea typeface="Arial"/>
              <a:cs typeface="Arial"/>
              <a:sym typeface="Arial"/>
            </a:endParaRPr>
          </a:p>
        </p:txBody>
      </p:sp>
      <p:sp>
        <p:nvSpPr>
          <p:cNvPr id="115" name="Google Shape;115;g240837ef682_0_4"/>
          <p:cNvSpPr txBox="1"/>
          <p:nvPr/>
        </p:nvSpPr>
        <p:spPr>
          <a:xfrm>
            <a:off x="1762125" y="1025050"/>
            <a:ext cx="9753600" cy="5495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2800"/>
              <a:buFont typeface="Arial"/>
              <a:buNone/>
            </a:pPr>
            <a:r>
              <a:rPr lang="en-US" sz="1700" b="1" i="0" u="none" strike="noStrike" cap="none">
                <a:solidFill>
                  <a:schemeClr val="dk1"/>
                </a:solidFill>
                <a:latin typeface="Arial"/>
                <a:ea typeface="Arial"/>
                <a:cs typeface="Arial"/>
                <a:sym typeface="Arial"/>
              </a:rPr>
              <a:t>Be conscientious about your communication habits which means practicing effective communication skills and being a powerful communicator. </a:t>
            </a:r>
            <a:endParaRPr sz="1700" b="1"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en-US" sz="1700" b="1" i="0" u="none" strike="noStrike" cap="none">
                <a:solidFill>
                  <a:schemeClr val="dk1"/>
                </a:solidFill>
                <a:latin typeface="Arial"/>
                <a:ea typeface="Arial"/>
                <a:cs typeface="Arial"/>
                <a:sym typeface="Arial"/>
              </a:rPr>
              <a:t>1. </a:t>
            </a:r>
            <a:r>
              <a:rPr lang="en-US" sz="1700" b="1" i="0" u="none" strike="noStrike" cap="none">
                <a:solidFill>
                  <a:srgbClr val="002060"/>
                </a:solidFill>
                <a:latin typeface="Arial"/>
                <a:ea typeface="Arial"/>
                <a:cs typeface="Arial"/>
                <a:sym typeface="Arial"/>
              </a:rPr>
              <a:t>Your body language </a:t>
            </a:r>
            <a:endParaRPr sz="1700" b="1" i="0" u="none" strike="noStrike" cap="none">
              <a:solidFill>
                <a:srgbClr val="002060"/>
              </a:solidFill>
              <a:latin typeface="Arial"/>
              <a:ea typeface="Arial"/>
              <a:cs typeface="Arial"/>
              <a:sym typeface="Arial"/>
            </a:endParaRPr>
          </a:p>
          <a:p>
            <a:pPr marL="685800" marR="0" lvl="0" indent="-234950" algn="l" rtl="0">
              <a:lnSpc>
                <a:spcPct val="90000"/>
              </a:lnSpc>
              <a:spcBef>
                <a:spcPts val="100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Crossed or folded arms – </a:t>
            </a:r>
            <a:r>
              <a:rPr lang="en-US" sz="1700" b="0" i="1" u="none" strike="noStrike" cap="none">
                <a:solidFill>
                  <a:schemeClr val="dk1"/>
                </a:solidFill>
                <a:latin typeface="Arial"/>
                <a:ea typeface="Arial"/>
                <a:cs typeface="Arial"/>
                <a:sym typeface="Arial"/>
              </a:rPr>
              <a:t>Defensiveness</a:t>
            </a:r>
            <a:endParaRPr sz="1700" b="0" i="1" u="none" strike="noStrike" cap="none">
              <a:solidFill>
                <a:schemeClr val="dk1"/>
              </a:solidFill>
              <a:latin typeface="Arial"/>
              <a:ea typeface="Arial"/>
              <a:cs typeface="Arial"/>
              <a:sym typeface="Arial"/>
            </a:endParaRPr>
          </a:p>
          <a:p>
            <a:pPr marL="685800" marR="0" lvl="0" indent="-234950" algn="l" rtl="0">
              <a:lnSpc>
                <a:spcPct val="90000"/>
              </a:lnSpc>
              <a:spcBef>
                <a:spcPts val="100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Hands held behind the body – </a:t>
            </a:r>
            <a:r>
              <a:rPr lang="en-US" sz="1700" b="0" i="1" u="none" strike="noStrike" cap="none">
                <a:solidFill>
                  <a:schemeClr val="dk1"/>
                </a:solidFill>
                <a:latin typeface="Arial"/>
                <a:ea typeface="Arial"/>
                <a:cs typeface="Arial"/>
                <a:sym typeface="Arial"/>
              </a:rPr>
              <a:t>Confidence</a:t>
            </a:r>
            <a:endParaRPr sz="1700" b="0" i="1" u="none" strike="noStrike" cap="none">
              <a:solidFill>
                <a:schemeClr val="dk1"/>
              </a:solidFill>
              <a:latin typeface="Arial"/>
              <a:ea typeface="Arial"/>
              <a:cs typeface="Arial"/>
              <a:sym typeface="Arial"/>
            </a:endParaRPr>
          </a:p>
          <a:p>
            <a:pPr marL="685800" marR="0" lvl="0" indent="-234950" algn="l" rtl="0">
              <a:lnSpc>
                <a:spcPct val="90000"/>
              </a:lnSpc>
              <a:spcBef>
                <a:spcPts val="100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Mending clothes, accessories, watch – </a:t>
            </a:r>
            <a:r>
              <a:rPr lang="en-US" sz="1700" b="0" i="1" u="none" strike="noStrike" cap="none">
                <a:solidFill>
                  <a:schemeClr val="dk1"/>
                </a:solidFill>
                <a:latin typeface="Arial"/>
                <a:ea typeface="Arial"/>
                <a:cs typeface="Arial"/>
                <a:sym typeface="Arial"/>
              </a:rPr>
              <a:t>Nervousness</a:t>
            </a:r>
            <a:endParaRPr sz="1700" b="0" i="1" u="none" strike="noStrike" cap="none">
              <a:solidFill>
                <a:schemeClr val="dk1"/>
              </a:solidFill>
              <a:latin typeface="Arial"/>
              <a:ea typeface="Arial"/>
              <a:cs typeface="Arial"/>
              <a:sym typeface="Arial"/>
            </a:endParaRPr>
          </a:p>
          <a:p>
            <a:pPr marL="685800" marR="0" lvl="0" indent="-234950" algn="l" rtl="0">
              <a:lnSpc>
                <a:spcPct val="90000"/>
              </a:lnSpc>
              <a:spcBef>
                <a:spcPts val="100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Clenched fists – </a:t>
            </a:r>
            <a:r>
              <a:rPr lang="en-US" sz="1700" b="0" i="1" u="none" strike="noStrike" cap="none">
                <a:solidFill>
                  <a:schemeClr val="dk1"/>
                </a:solidFill>
                <a:latin typeface="Arial"/>
                <a:ea typeface="Arial"/>
                <a:cs typeface="Arial"/>
                <a:sym typeface="Arial"/>
              </a:rPr>
              <a:t>Anger or anxiety</a:t>
            </a:r>
            <a:endParaRPr sz="1700" b="0" i="1" u="none" strike="noStrike" cap="none">
              <a:solidFill>
                <a:schemeClr val="dk1"/>
              </a:solidFill>
              <a:latin typeface="Arial"/>
              <a:ea typeface="Arial"/>
              <a:cs typeface="Arial"/>
              <a:sym typeface="Arial"/>
            </a:endParaRPr>
          </a:p>
          <a:p>
            <a:pPr marL="685800" marR="0" lvl="0" indent="-234950" algn="l" rtl="0">
              <a:lnSpc>
                <a:spcPct val="90000"/>
              </a:lnSpc>
              <a:spcBef>
                <a:spcPts val="100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Squeezing hands – </a:t>
            </a:r>
            <a:r>
              <a:rPr lang="en-US" sz="1700" b="0" i="1" u="none" strike="noStrike" cap="none">
                <a:solidFill>
                  <a:schemeClr val="dk1"/>
                </a:solidFill>
                <a:latin typeface="Arial"/>
                <a:ea typeface="Arial"/>
                <a:cs typeface="Arial"/>
                <a:sym typeface="Arial"/>
              </a:rPr>
              <a:t>Self-soothing</a:t>
            </a:r>
            <a:endParaRPr sz="1700" b="0" i="1"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2060"/>
              </a:buClr>
              <a:buSzPts val="2800"/>
              <a:buFont typeface="Arial"/>
              <a:buNone/>
            </a:pPr>
            <a:r>
              <a:rPr lang="en-US" sz="1700" b="1" i="0" u="none" strike="noStrike" cap="none">
                <a:solidFill>
                  <a:srgbClr val="002060"/>
                </a:solidFill>
                <a:latin typeface="Arial"/>
                <a:ea typeface="Arial"/>
                <a:cs typeface="Arial"/>
                <a:sym typeface="Arial"/>
              </a:rPr>
              <a:t>2. Active listening</a:t>
            </a:r>
            <a:endParaRPr sz="1700" b="0" i="0" u="none" strike="noStrike" cap="none">
              <a:solidFill>
                <a:schemeClr val="dk1"/>
              </a:solidFill>
              <a:latin typeface="Arial"/>
              <a:ea typeface="Arial"/>
              <a:cs typeface="Arial"/>
              <a:sym typeface="Arial"/>
            </a:endParaRPr>
          </a:p>
          <a:p>
            <a:pPr marL="0" marR="0" lvl="0" indent="457200" algn="l" rtl="0">
              <a:lnSpc>
                <a:spcPct val="90000"/>
              </a:lnSpc>
              <a:spcBef>
                <a:spcPts val="1000"/>
              </a:spcBef>
              <a:spcAft>
                <a:spcPts val="0"/>
              </a:spcAft>
              <a:buClr>
                <a:srgbClr val="002060"/>
              </a:buClr>
              <a:buSzPts val="2800"/>
              <a:buFont typeface="Arial"/>
              <a:buNone/>
            </a:pPr>
            <a:r>
              <a:rPr lang="en-US" sz="1700" b="0" i="0" u="none" strike="noStrike" cap="none">
                <a:solidFill>
                  <a:schemeClr val="dk1"/>
                </a:solidFill>
                <a:latin typeface="Arial"/>
                <a:ea typeface="Arial"/>
                <a:cs typeface="Arial"/>
                <a:sym typeface="Arial"/>
              </a:rPr>
              <a:t>That means being completely present of what the speaker is trying to impart. Practice patience.</a:t>
            </a:r>
            <a:endParaRPr sz="17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en-US" sz="1700" b="1" i="0" u="none" strike="noStrike" cap="none">
                <a:solidFill>
                  <a:schemeClr val="dk1"/>
                </a:solidFill>
                <a:latin typeface="Arial"/>
                <a:ea typeface="Arial"/>
                <a:cs typeface="Arial"/>
                <a:sym typeface="Arial"/>
              </a:rPr>
              <a:t>3.</a:t>
            </a:r>
            <a:r>
              <a:rPr lang="en-US" sz="1700" b="0" i="0" u="none" strike="noStrike" cap="none">
                <a:solidFill>
                  <a:schemeClr val="dk1"/>
                </a:solidFill>
                <a:latin typeface="Arial"/>
                <a:ea typeface="Arial"/>
                <a:cs typeface="Arial"/>
                <a:sym typeface="Arial"/>
              </a:rPr>
              <a:t> </a:t>
            </a:r>
            <a:r>
              <a:rPr lang="en-US" sz="1700" b="1" i="0" u="none" strike="noStrike" cap="none">
                <a:solidFill>
                  <a:srgbClr val="002060"/>
                </a:solidFill>
                <a:latin typeface="Arial"/>
                <a:ea typeface="Arial"/>
                <a:cs typeface="Arial"/>
                <a:sym typeface="Arial"/>
              </a:rPr>
              <a:t>Delivering with confidence </a:t>
            </a:r>
            <a:endParaRPr sz="1700" b="0" i="0" u="none" strike="noStrike" cap="none">
              <a:solidFill>
                <a:schemeClr val="dk1"/>
              </a:solidFill>
              <a:latin typeface="Arial"/>
              <a:ea typeface="Arial"/>
              <a:cs typeface="Arial"/>
              <a:sym typeface="Arial"/>
            </a:endParaRPr>
          </a:p>
          <a:p>
            <a:pPr marL="0" marR="0" lvl="0" indent="457200" algn="l" rtl="0">
              <a:lnSpc>
                <a:spcPct val="90000"/>
              </a:lnSpc>
              <a:spcBef>
                <a:spcPts val="1000"/>
              </a:spcBef>
              <a:spcAft>
                <a:spcPts val="0"/>
              </a:spcAft>
              <a:buClr>
                <a:schemeClr val="dk1"/>
              </a:buClr>
              <a:buSzPts val="2800"/>
              <a:buFont typeface="Arial"/>
              <a:buNone/>
            </a:pPr>
            <a:r>
              <a:rPr lang="en-US" sz="1700" b="0" i="0" u="none" strike="noStrike" cap="none">
                <a:solidFill>
                  <a:schemeClr val="dk1"/>
                </a:solidFill>
                <a:latin typeface="Arial"/>
                <a:ea typeface="Arial"/>
                <a:cs typeface="Arial"/>
                <a:sym typeface="Arial"/>
              </a:rPr>
              <a:t>You need to develop a strong delivery by being patient, kind to yourself, and slowing down.</a:t>
            </a:r>
            <a:endParaRPr sz="17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en-US" sz="1700" b="1" i="0" u="none" strike="noStrike" cap="none">
                <a:solidFill>
                  <a:schemeClr val="dk1"/>
                </a:solidFill>
                <a:latin typeface="Arial"/>
                <a:ea typeface="Arial"/>
                <a:cs typeface="Arial"/>
                <a:sym typeface="Arial"/>
              </a:rPr>
              <a:t>4. </a:t>
            </a:r>
            <a:r>
              <a:rPr lang="en-US" sz="1700" b="1" i="0" u="none" strike="noStrike" cap="none">
                <a:solidFill>
                  <a:srgbClr val="002060"/>
                </a:solidFill>
                <a:latin typeface="Arial"/>
                <a:ea typeface="Arial"/>
                <a:cs typeface="Arial"/>
                <a:sym typeface="Arial"/>
              </a:rPr>
              <a:t>Keep it Positive</a:t>
            </a:r>
            <a:endParaRPr sz="1700" b="1" i="0" u="none" strike="noStrike" cap="none">
              <a:solidFill>
                <a:srgbClr val="002060"/>
              </a:solidFill>
              <a:latin typeface="Arial"/>
              <a:ea typeface="Arial"/>
              <a:cs typeface="Arial"/>
              <a:sym typeface="Arial"/>
            </a:endParaRPr>
          </a:p>
          <a:p>
            <a:pPr marL="457200" marR="0" lvl="0" indent="0" algn="l" rtl="0">
              <a:lnSpc>
                <a:spcPct val="90000"/>
              </a:lnSpc>
              <a:spcBef>
                <a:spcPts val="1000"/>
              </a:spcBef>
              <a:spcAft>
                <a:spcPts val="0"/>
              </a:spcAft>
              <a:buClr>
                <a:schemeClr val="dk1"/>
              </a:buClr>
              <a:buSzPts val="2800"/>
              <a:buFont typeface="Arial"/>
              <a:buNone/>
            </a:pPr>
            <a:r>
              <a:rPr lang="en-US" sz="1700" b="0" i="0" u="none" strike="noStrike" cap="none">
                <a:solidFill>
                  <a:schemeClr val="dk1"/>
                </a:solidFill>
                <a:latin typeface="Arial"/>
                <a:ea typeface="Arial"/>
                <a:cs typeface="Arial"/>
                <a:sym typeface="Arial"/>
              </a:rPr>
              <a:t>Last but not least, try to stay positive. No matter whatever state of mind you are in, being positive will save you from getting into a bad conversation.</a:t>
            </a: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0"/>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21" name="Google Shape;121;p10"/>
          <p:cNvGrpSpPr/>
          <p:nvPr/>
        </p:nvGrpSpPr>
        <p:grpSpPr>
          <a:xfrm>
            <a:off x="2522324" y="-15978"/>
            <a:ext cx="7147352" cy="5876916"/>
            <a:chOff x="329184" y="-99107"/>
            <a:chExt cx="524256" cy="5876916"/>
          </a:xfrm>
          <a:solidFill>
            <a:schemeClr val="accent1"/>
          </a:solidFill>
        </p:grpSpPr>
        <p:cxnSp>
          <p:nvCxnSpPr>
            <p:cNvPr id="122" name="Google Shape;122;p10"/>
            <p:cNvCxnSpPr/>
            <p:nvPr/>
          </p:nvCxnSpPr>
          <p:spPr>
            <a:xfrm rot="10800000">
              <a:off x="329184" y="5777809"/>
              <a:ext cx="523824" cy="0"/>
            </a:xfrm>
            <a:prstGeom prst="straightConnector1">
              <a:avLst/>
            </a:prstGeom>
            <a:grpFill/>
            <a:ln w="152400" cap="flat" cmpd="sng">
              <a:solidFill>
                <a:schemeClr val="accent4"/>
              </a:solidFill>
              <a:prstDash val="solid"/>
              <a:miter lim="800000"/>
              <a:headEnd type="none" w="sm" len="sm"/>
              <a:tailEnd type="none" w="sm" len="sm"/>
            </a:ln>
          </p:spPr>
        </p:cxnSp>
        <p:sp>
          <p:nvSpPr>
            <p:cNvPr id="123" name="Google Shape;123;p10"/>
            <p:cNvSpPr/>
            <p:nvPr/>
          </p:nvSpPr>
          <p:spPr>
            <a:xfrm>
              <a:off x="329184" y="-99107"/>
              <a:ext cx="524256" cy="5631228"/>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24" name="Google Shape;124;p10"/>
          <p:cNvSpPr/>
          <p:nvPr/>
        </p:nvSpPr>
        <p:spPr>
          <a:xfrm>
            <a:off x="596464" y="1055718"/>
            <a:ext cx="10999072" cy="3358344"/>
          </a:xfrm>
          <a:prstGeom prst="rect">
            <a:avLst/>
          </a:prstGeom>
          <a:solidFill>
            <a:schemeClr val="lt1"/>
          </a:solidFill>
          <a:ln>
            <a:noFill/>
          </a:ln>
          <a:effectLst>
            <a:outerShdw blurRad="139700" dist="127000" dir="5400000" algn="t" rotWithShape="0">
              <a:srgbClr val="000000">
                <a:alpha val="1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10"/>
          <p:cNvSpPr txBox="1">
            <a:spLocks noGrp="1"/>
          </p:cNvSpPr>
          <p:nvPr>
            <p:ph type="title"/>
          </p:nvPr>
        </p:nvSpPr>
        <p:spPr>
          <a:xfrm>
            <a:off x="1524000" y="1584683"/>
            <a:ext cx="9144000" cy="255182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1000"/>
              </a:spcBef>
              <a:spcAft>
                <a:spcPts val="0"/>
              </a:spcAft>
              <a:buClr>
                <a:schemeClr val="lt1"/>
              </a:buClr>
              <a:buSzPts val="2400"/>
              <a:buFont typeface="Arial"/>
              <a:buNone/>
            </a:pPr>
            <a:r>
              <a:rPr lang="en-US" b="1">
                <a:latin typeface="Lora"/>
                <a:ea typeface="Lora"/>
                <a:cs typeface="Lora"/>
                <a:sym typeface="Lora"/>
              </a:rPr>
              <a:t>Communication Tip #1</a:t>
            </a:r>
            <a:endParaRPr b="1">
              <a:latin typeface="Lora"/>
              <a:ea typeface="Lora"/>
              <a:cs typeface="Lora"/>
              <a:sym typeface="Lora"/>
            </a:endParaRPr>
          </a:p>
        </p:txBody>
      </p:sp>
      <p:sp>
        <p:nvSpPr>
          <p:cNvPr id="126" name="Google Shape;126;p1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g240837ef682_0_10"/>
          <p:cNvSpPr txBox="1">
            <a:spLocks noGrp="1"/>
          </p:cNvSpPr>
          <p:nvPr>
            <p:ph type="title"/>
          </p:nvPr>
        </p:nvSpPr>
        <p:spPr>
          <a:xfrm>
            <a:off x="1223378" y="258039"/>
            <a:ext cx="74742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ED7D31"/>
              </a:buClr>
              <a:buSzPts val="4400"/>
              <a:buFont typeface="Calibri"/>
              <a:buNone/>
            </a:pPr>
            <a:r>
              <a:rPr lang="en-US" b="1">
                <a:solidFill>
                  <a:srgbClr val="ED7D31"/>
                </a:solidFill>
              </a:rPr>
              <a:t>Inform and Inspire</a:t>
            </a:r>
            <a:endParaRPr b="1"/>
          </a:p>
        </p:txBody>
      </p:sp>
      <p:sp>
        <p:nvSpPr>
          <p:cNvPr id="133" name="Google Shape;133;g240837ef682_0_1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132" name="Google Shape;132;g240837ef682_0_10"/>
          <p:cNvSpPr/>
          <p:nvPr/>
        </p:nvSpPr>
        <p:spPr>
          <a:xfrm>
            <a:off x="10088880" y="0"/>
            <a:ext cx="2103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4" name="Google Shape;134;g240837ef682_0_10"/>
          <p:cNvPicPr preferRelativeResize="0"/>
          <p:nvPr/>
        </p:nvPicPr>
        <p:blipFill rotWithShape="1">
          <a:blip r:embed="rId3">
            <a:alphaModFix/>
          </a:blip>
          <a:srcRect l="12611" r="14653"/>
          <a:stretch/>
        </p:blipFill>
        <p:spPr>
          <a:xfrm>
            <a:off x="10028300" y="4833375"/>
            <a:ext cx="2163701" cy="1673225"/>
          </a:xfrm>
          <a:prstGeom prst="rect">
            <a:avLst/>
          </a:prstGeom>
          <a:noFill/>
          <a:ln>
            <a:noFill/>
          </a:ln>
        </p:spPr>
      </p:pic>
      <p:sp>
        <p:nvSpPr>
          <p:cNvPr id="135" name="Google Shape;135;g240837ef682_0_10"/>
          <p:cNvSpPr txBox="1"/>
          <p:nvPr/>
        </p:nvSpPr>
        <p:spPr>
          <a:xfrm>
            <a:off x="668975" y="1810050"/>
            <a:ext cx="8583000" cy="3682800"/>
          </a:xfrm>
          <a:prstGeom prst="rect">
            <a:avLst/>
          </a:prstGeom>
          <a:noFill/>
          <a:ln>
            <a:noFill/>
          </a:ln>
        </p:spPr>
        <p:txBody>
          <a:bodyPr spcFirstLastPara="1" wrap="square" lIns="91425" tIns="91425" rIns="91425" bIns="91425" anchor="t" anchorCtr="0">
            <a:spAutoFit/>
          </a:bodyPr>
          <a:lstStyle/>
          <a:p>
            <a:pPr marL="228600" marR="0" lvl="0" indent="0" algn="l" rtl="0">
              <a:lnSpc>
                <a:spcPct val="90000"/>
              </a:lnSpc>
              <a:spcBef>
                <a:spcPts val="1000"/>
              </a:spcBef>
              <a:spcAft>
                <a:spcPts val="0"/>
              </a:spcAft>
              <a:buClr>
                <a:srgbClr val="000000"/>
              </a:buClr>
              <a:buSzPts val="2800"/>
              <a:buFont typeface="Arial"/>
              <a:buNone/>
            </a:pPr>
            <a:r>
              <a:rPr lang="en-US" sz="2600" b="0" i="0" u="none" strike="noStrike" cap="none">
                <a:solidFill>
                  <a:schemeClr val="dk1"/>
                </a:solidFill>
                <a:latin typeface="Arial"/>
                <a:ea typeface="Arial"/>
                <a:cs typeface="Arial"/>
                <a:sym typeface="Arial"/>
              </a:rPr>
              <a:t>More than just passing on the information, be careful of explaining and clarifying your thoughts and ideas to have an effective one. Passing the information is just half the equation. Plan ahead what you want the audience to remember from the conversation. </a:t>
            </a:r>
            <a:endParaRPr sz="2600" b="0" i="0" u="none" strike="noStrike" cap="none">
              <a:solidFill>
                <a:schemeClr val="dk1"/>
              </a:solidFill>
              <a:latin typeface="Arial"/>
              <a:ea typeface="Arial"/>
              <a:cs typeface="Arial"/>
              <a:sym typeface="Arial"/>
            </a:endParaRPr>
          </a:p>
          <a:p>
            <a:pPr marL="228600" marR="0" lvl="0" indent="0" algn="l" rtl="0">
              <a:lnSpc>
                <a:spcPct val="90000"/>
              </a:lnSpc>
              <a:spcBef>
                <a:spcPts val="1000"/>
              </a:spcBef>
              <a:spcAft>
                <a:spcPts val="0"/>
              </a:spcAft>
              <a:buClr>
                <a:srgbClr val="000000"/>
              </a:buClr>
              <a:buSzPts val="2800"/>
              <a:buFont typeface="Arial"/>
              <a:buNone/>
            </a:pPr>
            <a:endParaRPr sz="2600" b="0" i="0" u="none" strike="noStrike" cap="none">
              <a:solidFill>
                <a:schemeClr val="dk1"/>
              </a:solidFill>
              <a:latin typeface="Arial"/>
              <a:ea typeface="Arial"/>
              <a:cs typeface="Arial"/>
              <a:sym typeface="Arial"/>
            </a:endParaRPr>
          </a:p>
          <a:p>
            <a:pPr marL="228600" marR="0" lvl="0" indent="0" algn="l" rtl="0">
              <a:lnSpc>
                <a:spcPct val="90000"/>
              </a:lnSpc>
              <a:spcBef>
                <a:spcPts val="1000"/>
              </a:spcBef>
              <a:spcAft>
                <a:spcPts val="0"/>
              </a:spcAft>
              <a:buClr>
                <a:srgbClr val="000000"/>
              </a:buClr>
              <a:buSzPts val="2800"/>
              <a:buFont typeface="Arial"/>
              <a:buNone/>
            </a:pPr>
            <a:r>
              <a:rPr lang="en-US" sz="2600" b="0" i="0" u="none" strike="noStrike" cap="none">
                <a:solidFill>
                  <a:schemeClr val="dk1"/>
                </a:solidFill>
                <a:latin typeface="Arial"/>
                <a:ea typeface="Arial"/>
                <a:cs typeface="Arial"/>
                <a:sym typeface="Arial"/>
              </a:rPr>
              <a:t>Do you want them to take any kind of action? The most effective communication will make your people take action.</a:t>
            </a:r>
            <a:endParaRPr sz="2600" b="0" i="0" u="none" strike="noStrike" cap="none">
              <a:solidFill>
                <a:schemeClr val="dk1"/>
              </a:solidFill>
              <a:latin typeface="Arial"/>
              <a:ea typeface="Arial"/>
              <a:cs typeface="Arial"/>
              <a:sym typeface="Arial"/>
            </a:endParaRPr>
          </a:p>
        </p:txBody>
      </p:sp>
      <p:pic>
        <p:nvPicPr>
          <p:cNvPr id="2" name="Picture 1" descr="A building with trees around it&#10;&#10;Description automatically generated">
            <a:extLst>
              <a:ext uri="{FF2B5EF4-FFF2-40B4-BE49-F238E27FC236}">
                <a16:creationId xmlns:a16="http://schemas.microsoft.com/office/drawing/2014/main" id="{F8532FF4-BBFF-8DFA-6A16-28F423DAB328}"/>
              </a:ext>
            </a:extLst>
          </p:cNvPr>
          <p:cNvPicPr>
            <a:picLocks noChangeAspect="1"/>
          </p:cNvPicPr>
          <p:nvPr/>
        </p:nvPicPr>
        <p:blipFill>
          <a:blip r:embed="rId4"/>
          <a:stretch>
            <a:fillRect/>
          </a:stretch>
        </p:blipFill>
        <p:spPr>
          <a:xfrm>
            <a:off x="10083043" y="4833375"/>
            <a:ext cx="2108957" cy="20246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g240837ef682_0_18"/>
          <p:cNvSpPr/>
          <p:nvPr/>
        </p:nvSpPr>
        <p:spPr>
          <a:xfrm>
            <a:off x="0" y="0"/>
            <a:ext cx="12192000" cy="685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41" name="Google Shape;141;g240837ef682_0_18"/>
          <p:cNvGrpSpPr/>
          <p:nvPr/>
        </p:nvGrpSpPr>
        <p:grpSpPr>
          <a:xfrm>
            <a:off x="2522316" y="-15978"/>
            <a:ext cx="7149303" cy="5876916"/>
            <a:chOff x="329184" y="-99107"/>
            <a:chExt cx="524400" cy="5876916"/>
          </a:xfrm>
          <a:solidFill>
            <a:schemeClr val="accent1"/>
          </a:solidFill>
        </p:grpSpPr>
        <p:cxnSp>
          <p:nvCxnSpPr>
            <p:cNvPr id="142" name="Google Shape;142;g240837ef682_0_18"/>
            <p:cNvCxnSpPr/>
            <p:nvPr/>
          </p:nvCxnSpPr>
          <p:spPr>
            <a:xfrm rot="10800000">
              <a:off x="329208" y="5777809"/>
              <a:ext cx="523800" cy="0"/>
            </a:xfrm>
            <a:prstGeom prst="straightConnector1">
              <a:avLst/>
            </a:prstGeom>
            <a:grpFill/>
            <a:ln w="152400" cap="flat" cmpd="sng">
              <a:solidFill>
                <a:schemeClr val="accent4"/>
              </a:solidFill>
              <a:prstDash val="solid"/>
              <a:miter lim="800000"/>
              <a:headEnd type="none" w="sm" len="sm"/>
              <a:tailEnd type="none" w="sm" len="sm"/>
            </a:ln>
          </p:spPr>
        </p:cxnSp>
        <p:sp>
          <p:nvSpPr>
            <p:cNvPr id="143" name="Google Shape;143;g240837ef682_0_18"/>
            <p:cNvSpPr/>
            <p:nvPr/>
          </p:nvSpPr>
          <p:spPr>
            <a:xfrm>
              <a:off x="329184" y="-99107"/>
              <a:ext cx="524400" cy="563130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44" name="Google Shape;144;g240837ef682_0_18"/>
          <p:cNvSpPr/>
          <p:nvPr/>
        </p:nvSpPr>
        <p:spPr>
          <a:xfrm>
            <a:off x="596464" y="1055718"/>
            <a:ext cx="10999200" cy="3358200"/>
          </a:xfrm>
          <a:prstGeom prst="rect">
            <a:avLst/>
          </a:prstGeom>
          <a:solidFill>
            <a:schemeClr val="lt1"/>
          </a:solidFill>
          <a:ln>
            <a:noFill/>
          </a:ln>
          <a:effectLst>
            <a:outerShdw blurRad="139700" dist="127000" dir="5400000" algn="t" rotWithShape="0">
              <a:srgbClr val="000000">
                <a:alpha val="1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g240837ef682_0_18"/>
          <p:cNvSpPr txBox="1">
            <a:spLocks noGrp="1"/>
          </p:cNvSpPr>
          <p:nvPr>
            <p:ph type="title"/>
          </p:nvPr>
        </p:nvSpPr>
        <p:spPr>
          <a:xfrm>
            <a:off x="1524000" y="1584683"/>
            <a:ext cx="9144000" cy="2551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1000"/>
              </a:spcBef>
              <a:spcAft>
                <a:spcPts val="0"/>
              </a:spcAft>
              <a:buClr>
                <a:schemeClr val="lt1"/>
              </a:buClr>
              <a:buSzPts val="2400"/>
              <a:buFont typeface="Arial"/>
              <a:buNone/>
            </a:pPr>
            <a:r>
              <a:rPr lang="en-US" b="1">
                <a:latin typeface="Lora"/>
                <a:ea typeface="Lora"/>
                <a:cs typeface="Lora"/>
                <a:sym typeface="Lora"/>
              </a:rPr>
              <a:t>Communication Tip #2</a:t>
            </a:r>
            <a:endParaRPr b="1">
              <a:latin typeface="Lora"/>
              <a:ea typeface="Lora"/>
              <a:cs typeface="Lora"/>
              <a:sym typeface="Lora"/>
            </a:endParaRPr>
          </a:p>
        </p:txBody>
      </p:sp>
      <p:sp>
        <p:nvSpPr>
          <p:cNvPr id="146" name="Google Shape;146;g240837ef682_0_1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UDC Building a Championship Culture - Staff Institute - Copy</Template>
  <TotalTime>7</TotalTime>
  <Words>1154</Words>
  <Application>Microsoft Office PowerPoint</Application>
  <PresentationFormat>Widescreen</PresentationFormat>
  <Paragraphs>187</Paragraphs>
  <Slides>21</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ADLaM Display</vt:lpstr>
      <vt:lpstr>Playfair Display</vt:lpstr>
      <vt:lpstr>Lora</vt:lpstr>
      <vt:lpstr>Calibri</vt:lpstr>
      <vt:lpstr>Racing Sans One</vt:lpstr>
      <vt:lpstr>Wingdings 3</vt:lpstr>
      <vt:lpstr>Merriweather</vt:lpstr>
      <vt:lpstr>Century Gothic</vt:lpstr>
      <vt:lpstr>Wisp</vt:lpstr>
      <vt:lpstr>PowerPoint Presentation</vt:lpstr>
      <vt:lpstr>Service Standards</vt:lpstr>
      <vt:lpstr>UDC Core Values</vt:lpstr>
      <vt:lpstr>UDC’s Vision Statement</vt:lpstr>
      <vt:lpstr>PowerPoint Presentation</vt:lpstr>
      <vt:lpstr>PowerPoint Presentation</vt:lpstr>
      <vt:lpstr>Communication Tip #1</vt:lpstr>
      <vt:lpstr>Inform and Inspire</vt:lpstr>
      <vt:lpstr>Communication Tip #2</vt:lpstr>
      <vt:lpstr>Be an Active Listener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Neena Narayanan</dc:creator>
  <cp:lastModifiedBy>Simpson, Mark</cp:lastModifiedBy>
  <cp:revision>5</cp:revision>
  <dcterms:created xsi:type="dcterms:W3CDTF">2022-03-15T00:20:24Z</dcterms:created>
  <dcterms:modified xsi:type="dcterms:W3CDTF">2025-10-22T15:42:50Z</dcterms:modified>
</cp:coreProperties>
</file>