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47" r:id="rId1"/>
  </p:sldMasterIdLst>
  <p:notesMasterIdLst>
    <p:notesMasterId r:id="rId23"/>
  </p:notesMasterIdLst>
  <p:sldIdLst>
    <p:sldId id="293" r:id="rId2"/>
    <p:sldId id="283" r:id="rId3"/>
    <p:sldId id="287" r:id="rId4"/>
    <p:sldId id="288" r:id="rId5"/>
    <p:sldId id="257" r:id="rId6"/>
    <p:sldId id="305" r:id="rId7"/>
    <p:sldId id="294" r:id="rId8"/>
    <p:sldId id="289" r:id="rId9"/>
    <p:sldId id="290" r:id="rId10"/>
    <p:sldId id="291" r:id="rId11"/>
    <p:sldId id="292" r:id="rId12"/>
    <p:sldId id="296" r:id="rId13"/>
    <p:sldId id="297" r:id="rId14"/>
    <p:sldId id="298" r:id="rId15"/>
    <p:sldId id="299" r:id="rId16"/>
    <p:sldId id="300" r:id="rId17"/>
    <p:sldId id="301" r:id="rId18"/>
    <p:sldId id="302" r:id="rId19"/>
    <p:sldId id="303" r:id="rId20"/>
    <p:sldId id="304" r:id="rId21"/>
    <p:sldId id="286" r:id="rId22"/>
  </p:sldIdLst>
  <p:sldSz cx="12192000" cy="6858000"/>
  <p:notesSz cx="6858000" cy="9144000"/>
  <p:embeddedFontLst>
    <p:embeddedFont>
      <p:font typeface="ADLaM Display" panose="02010000000000000000" pitchFamily="2" charset="0"/>
      <p:regular r:id="rId24"/>
    </p:embeddedFont>
    <p:embeddedFont>
      <p:font typeface="Arial Black" panose="020B0A04020102020204" pitchFamily="34" charset="0"/>
      <p:bold r:id="rId25"/>
    </p:embeddedFont>
    <p:embeddedFont>
      <p:font typeface="Book Antiqua" panose="02040602050305030304" pitchFamily="18"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EB Garamond" panose="00000500000000000000" pitchFamily="2" charset="0"/>
      <p:regular r:id="rId34"/>
      <p:bold r:id="rId35"/>
      <p:italic r:id="rId36"/>
      <p:boldItalic r:id="rId37"/>
    </p:embeddedFont>
    <p:embeddedFont>
      <p:font typeface="EB Garamond SemiBold" panose="00000700000000000000" pitchFamily="2" charset="0"/>
      <p:regular r:id="rId38"/>
      <p:bold r:id="rId39"/>
      <p:italic r:id="rId40"/>
      <p:boldItalic r:id="rId41"/>
    </p:embeddedFont>
    <p:embeddedFont>
      <p:font typeface="Lora" pitchFamily="2" charset="0"/>
      <p:regular r:id="rId42"/>
      <p:bold r:id="rId43"/>
      <p:italic r:id="rId44"/>
      <p:boldItalic r:id="rId45"/>
    </p:embeddedFont>
    <p:embeddedFont>
      <p:font typeface="Wingdings 3" panose="05040102010807070707" pitchFamily="18" charset="2"/>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OwZb3uGhGVWBST0vnorU6NLdd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0708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8022233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7976069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9232418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99769283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497395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09677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04601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521147" y="318910"/>
            <a:ext cx="6670854" cy="6220177"/>
          </a:xfrm>
          <a:prstGeom prst="rect">
            <a:avLst/>
          </a:prstGeom>
        </p:spPr>
      </p:pic>
      <p:pic>
        <p:nvPicPr>
          <p:cNvPr id="18" name="bg object 18"/>
          <p:cNvPicPr/>
          <p:nvPr/>
        </p:nvPicPr>
        <p:blipFill>
          <a:blip r:embed="rId3" cstate="print"/>
          <a:stretch>
            <a:fillRect/>
          </a:stretch>
        </p:blipFill>
        <p:spPr>
          <a:xfrm>
            <a:off x="573023" y="612648"/>
            <a:ext cx="4087367" cy="484631"/>
          </a:xfrm>
          <a:prstGeom prst="rect">
            <a:avLst/>
          </a:prstGeom>
        </p:spPr>
      </p:pic>
      <p:pic>
        <p:nvPicPr>
          <p:cNvPr id="19" name="bg object 19"/>
          <p:cNvPicPr/>
          <p:nvPr/>
        </p:nvPicPr>
        <p:blipFill>
          <a:blip r:embed="rId4" cstate="print"/>
          <a:stretch>
            <a:fillRect/>
          </a:stretch>
        </p:blipFill>
        <p:spPr>
          <a:xfrm>
            <a:off x="618744" y="6123432"/>
            <a:ext cx="2935224" cy="234696"/>
          </a:xfrm>
          <a:prstGeom prst="rect">
            <a:avLst/>
          </a:prstGeom>
        </p:spPr>
      </p:pic>
      <p:sp>
        <p:nvSpPr>
          <p:cNvPr id="2" name="Holder 2"/>
          <p:cNvSpPr>
            <a:spLocks noGrp="1"/>
          </p:cNvSpPr>
          <p:nvPr>
            <p:ph type="ctrTitle"/>
          </p:nvPr>
        </p:nvSpPr>
        <p:spPr>
          <a:xfrm>
            <a:off x="654627" y="1912111"/>
            <a:ext cx="3164204" cy="2082800"/>
          </a:xfrm>
          <a:prstGeom prst="rect">
            <a:avLst/>
          </a:prstGeom>
        </p:spPr>
        <p:txBody>
          <a:bodyPr wrap="square" lIns="0" tIns="0" rIns="0" bIns="0">
            <a:spAutoFit/>
          </a:bodyPr>
          <a:lstStyle>
            <a:lvl1pPr>
              <a:defRPr sz="4500" b="0" i="0">
                <a:solidFill>
                  <a:schemeClr val="bg1"/>
                </a:solidFill>
                <a:latin typeface="Book Antiqua"/>
                <a:cs typeface="Book Antiqu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5/1/2026</a:t>
            </a:fld>
            <a:endParaRPr lang="en-US"/>
          </a:p>
        </p:txBody>
      </p:sp>
      <p:sp>
        <p:nvSpPr>
          <p:cNvPr id="6" name="Holder 6"/>
          <p:cNvSpPr>
            <a:spLocks noGrp="1"/>
          </p:cNvSpPr>
          <p:nvPr>
            <p:ph type="sldNum" sz="quarter" idx="7"/>
          </p:nvPr>
        </p:nvSpPr>
        <p:spPr/>
        <p:txBody>
          <a:bodyPr lIns="0" tIns="0" rIns="0" bIns="0"/>
          <a:lstStyle>
            <a:lvl1pPr>
              <a:defRPr sz="1000" b="0" i="0">
                <a:solidFill>
                  <a:srgbClr val="A2A3A3"/>
                </a:solidFill>
                <a:latin typeface="Arial Black"/>
                <a:cs typeface="Arial Black"/>
              </a:defRPr>
            </a:lvl1pPr>
          </a:lstStyle>
          <a:p>
            <a:pPr marL="38100">
              <a:lnSpc>
                <a:spcPct val="100000"/>
              </a:lnSpc>
              <a:spcBef>
                <a:spcPts val="185"/>
              </a:spcBef>
            </a:pPr>
            <a:fld id="{81D60167-4931-47E6-BA6A-407CBD079E47}" type="slidenum">
              <a:rPr spc="-25" dirty="0"/>
              <a:t>‹#›</a:t>
            </a:fld>
            <a:endParaRPr spc="-25"/>
          </a:p>
        </p:txBody>
      </p:sp>
    </p:spTree>
    <p:extLst>
      <p:ext uri="{BB962C8B-B14F-4D97-AF65-F5344CB8AC3E}">
        <p14:creationId xmlns:p14="http://schemas.microsoft.com/office/powerpoint/2010/main" val="676886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3135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396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121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2191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481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0584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2084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053688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737672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www.pngall.com/clapping-hands-png" TargetMode="External"/><Relationship Id="rId5" Type="http://schemas.openxmlformats.org/officeDocument/2006/relationships/image" Target="../media/image1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64008" y="1161289"/>
            <a:ext cx="5577840" cy="4998804"/>
          </a:xfrm>
          <a:prstGeom prst="rect">
            <a:avLst/>
          </a:prstGeom>
        </p:spPr>
        <p:txBody>
          <a:bodyPr vert="horz" wrap="square" lIns="0" tIns="12700" rIns="0" bIns="0" rtlCol="0">
            <a:spAutoFit/>
          </a:bodyPr>
          <a:lstStyle/>
          <a:p>
            <a:pPr algn="ctr"/>
            <a:br>
              <a:rPr lang="en-US" sz="5400" b="1" spc="-20" dirty="0">
                <a:solidFill>
                  <a:srgbClr val="FFC000"/>
                </a:solidFill>
                <a:latin typeface="ADLaM Display"/>
                <a:ea typeface="ADLaM Display"/>
                <a:cs typeface="ADLaM Display"/>
              </a:rPr>
            </a:br>
            <a:r>
              <a:rPr lang="en-US" sz="5400" b="1" spc="-20" dirty="0">
                <a:solidFill>
                  <a:srgbClr val="FFC000"/>
                </a:solidFill>
                <a:latin typeface="ADLaM Display"/>
                <a:ea typeface="ADLaM Display"/>
                <a:cs typeface="ADLaM Display"/>
              </a:rPr>
              <a:t>Building a Championship Culture</a:t>
            </a:r>
            <a:br>
              <a:rPr lang="en-US" sz="5400" b="1" spc="-20" dirty="0">
                <a:solidFill>
                  <a:srgbClr val="FFC000"/>
                </a:solidFill>
                <a:latin typeface="ADLaM Display"/>
                <a:ea typeface="ADLaM Display"/>
                <a:cs typeface="ADLaM Display"/>
              </a:rPr>
            </a:br>
            <a:br>
              <a:rPr lang="en-US" sz="5400" b="1" spc="-20" dirty="0">
                <a:solidFill>
                  <a:srgbClr val="FFC000"/>
                </a:solidFill>
                <a:latin typeface="ADLaM Display"/>
                <a:ea typeface="ADLaM Display"/>
                <a:cs typeface="ADLaM Display"/>
              </a:rPr>
            </a:br>
            <a:r>
              <a:rPr lang="en-US" sz="1800" b="1" spc="-20" dirty="0">
                <a:solidFill>
                  <a:schemeClr val="tx1"/>
                </a:solidFill>
                <a:latin typeface="Century Gothic"/>
              </a:rPr>
              <a:t>Facilitators: Dr. M. Aloysius Simpson </a:t>
            </a:r>
            <a:br>
              <a:rPr lang="en-US" sz="1800" spc="-20" dirty="0">
                <a:solidFill>
                  <a:schemeClr val="tx1"/>
                </a:solidFill>
              </a:rPr>
            </a:br>
            <a:r>
              <a:rPr lang="en-US" sz="1800" b="1" spc="-20" dirty="0">
                <a:solidFill>
                  <a:schemeClr val="tx1"/>
                </a:solidFill>
                <a:latin typeface="Century Gothic"/>
              </a:rPr>
              <a:t>(Director of ODL) </a:t>
            </a:r>
            <a:br>
              <a:rPr lang="en-US" sz="1800" dirty="0">
                <a:solidFill>
                  <a:schemeClr val="tx1"/>
                </a:solidFill>
              </a:rPr>
            </a:br>
            <a:r>
              <a:rPr lang="en-US" sz="1800" b="1" spc="-20" dirty="0">
                <a:solidFill>
                  <a:schemeClr val="tx1"/>
                </a:solidFill>
                <a:latin typeface="Century Gothic"/>
              </a:rPr>
              <a:t>Shawn Celio (Vice President of HR)</a:t>
            </a:r>
            <a:endParaRPr lang="en-US" sz="1800" spc="-20" dirty="0"/>
          </a:p>
        </p:txBody>
      </p:sp>
    </p:spTree>
    <p:extLst>
      <p:ext uri="{BB962C8B-B14F-4D97-AF65-F5344CB8AC3E}">
        <p14:creationId xmlns:p14="http://schemas.microsoft.com/office/powerpoint/2010/main" val="4143410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10</a:t>
            </a:fld>
            <a:endParaRPr spc="-25"/>
          </a:p>
        </p:txBody>
      </p:sp>
      <p:sp>
        <p:nvSpPr>
          <p:cNvPr id="6" name="TextBox 5">
            <a:extLst>
              <a:ext uri="{FF2B5EF4-FFF2-40B4-BE49-F238E27FC236}">
                <a16:creationId xmlns:a16="http://schemas.microsoft.com/office/drawing/2014/main" id="{3FF0CF1D-29C0-5C7C-392A-10C21DF3DDD8}"/>
              </a:ext>
            </a:extLst>
          </p:cNvPr>
          <p:cNvSpPr txBox="1"/>
          <p:nvPr/>
        </p:nvSpPr>
        <p:spPr>
          <a:xfrm>
            <a:off x="2866223" y="317583"/>
            <a:ext cx="64538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bg1"/>
                </a:solidFill>
                <a:latin typeface="ADLaM Display"/>
                <a:ea typeface="ADLaM Display"/>
                <a:cs typeface="ADLaM Display"/>
              </a:rPr>
              <a:t>     </a:t>
            </a:r>
            <a:r>
              <a:rPr lang="en-US" sz="4400" i="0" u="none" strike="noStrike" baseline="0">
                <a:solidFill>
                  <a:schemeClr val="bg1"/>
                </a:solidFill>
                <a:latin typeface="ADLaM Display"/>
                <a:ea typeface="ADLaM Display"/>
                <a:cs typeface="ADLaM Display"/>
              </a:rPr>
              <a:t>Core Values</a:t>
            </a:r>
            <a:r>
              <a:rPr lang="en-US" sz="4400" b="0" i="0">
                <a:solidFill>
                  <a:schemeClr val="bg1"/>
                </a:solidFill>
                <a:latin typeface="ADLaM Display"/>
                <a:ea typeface="ADLaM Display"/>
                <a:cs typeface="ADLaM Display"/>
              </a:rPr>
              <a:t>​</a:t>
            </a:r>
            <a:endParaRPr lang="en-US" sz="4400">
              <a:solidFill>
                <a:schemeClr val="bg1"/>
              </a:solidFill>
              <a:latin typeface="ADLaM Display"/>
              <a:ea typeface="ADLaM Display"/>
              <a:cs typeface="ADLaM Display"/>
            </a:endParaRPr>
          </a:p>
        </p:txBody>
      </p:sp>
      <p:sp>
        <p:nvSpPr>
          <p:cNvPr id="7" name="TextBox 6">
            <a:extLst>
              <a:ext uri="{FF2B5EF4-FFF2-40B4-BE49-F238E27FC236}">
                <a16:creationId xmlns:a16="http://schemas.microsoft.com/office/drawing/2014/main" id="{83CF66B2-A1CB-1B7E-443C-2C3E93410A2B}"/>
              </a:ext>
            </a:extLst>
          </p:cNvPr>
          <p:cNvSpPr txBox="1"/>
          <p:nvPr/>
        </p:nvSpPr>
        <p:spPr>
          <a:xfrm>
            <a:off x="790893" y="1272167"/>
            <a:ext cx="1006562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2800" i="0" u="none" strike="noStrike" baseline="0" dirty="0">
                <a:solidFill>
                  <a:schemeClr val="bg1"/>
                </a:solidFill>
                <a:latin typeface="Arial"/>
                <a:ea typeface="Segoe UI"/>
                <a:cs typeface="Segoe UI"/>
              </a:rPr>
              <a:t>Core Values are the unshakeable bedrock principles that your program believes are absolutely foundational to your success. They are what your program definitively values and stands for - no matter what the situation. </a:t>
            </a:r>
            <a:r>
              <a:rPr lang="en-US" sz="2800" i="0" dirty="0">
                <a:solidFill>
                  <a:schemeClr val="bg1"/>
                </a:solidFill>
                <a:latin typeface="Arial"/>
                <a:ea typeface="Segoe UI"/>
                <a:cs typeface="Segoe UI"/>
              </a:rPr>
              <a:t>​</a:t>
            </a:r>
          </a:p>
          <a:p>
            <a:pPr algn="ctr" rtl="0"/>
            <a:r>
              <a:rPr lang="en-US" sz="2800" i="0">
                <a:solidFill>
                  <a:schemeClr val="bg1"/>
                </a:solidFill>
                <a:latin typeface="Century Gothic"/>
                <a:ea typeface="Segoe UI"/>
                <a:cs typeface="Segoe UI"/>
              </a:rPr>
              <a:t>​</a:t>
            </a:r>
          </a:p>
          <a:p>
            <a:pPr algn="ctr" rtl="0"/>
            <a:r>
              <a:rPr lang="en-US" sz="2800" i="0" u="none" strike="noStrike" baseline="0">
                <a:solidFill>
                  <a:schemeClr val="bg1"/>
                </a:solidFill>
                <a:latin typeface="Arial"/>
                <a:ea typeface="Segoe UI"/>
                <a:cs typeface="Segoe UI"/>
              </a:rPr>
              <a:t>These nonnegotiable, sacred values define the essence of your program and are expected to be shared by everyone because they are so central to what your program is all about. </a:t>
            </a:r>
            <a:r>
              <a:rPr lang="en-US" sz="2800" i="0">
                <a:solidFill>
                  <a:schemeClr val="bg1"/>
                </a:solidFill>
                <a:latin typeface="Arial"/>
                <a:ea typeface="Segoe UI"/>
                <a:cs typeface="Segoe UI"/>
              </a:rPr>
              <a:t>​</a:t>
            </a:r>
          </a:p>
          <a:p>
            <a:pPr algn="ctr" rtl="0"/>
            <a:r>
              <a:rPr lang="en-US" sz="2800" i="0">
                <a:solidFill>
                  <a:schemeClr val="bg1"/>
                </a:solidFill>
                <a:latin typeface="Century Gothic"/>
                <a:ea typeface="Segoe UI"/>
                <a:cs typeface="Segoe UI"/>
              </a:rPr>
              <a:t>​</a:t>
            </a:r>
          </a:p>
          <a:p>
            <a:pPr algn="ctr"/>
            <a:r>
              <a:rPr lang="en-US" sz="2800" i="0" u="none" strike="noStrike" baseline="0">
                <a:solidFill>
                  <a:schemeClr val="bg1"/>
                </a:solidFill>
                <a:latin typeface="Arial"/>
                <a:ea typeface="Segoe UI"/>
                <a:cs typeface="Segoe UI"/>
              </a:rPr>
              <a:t>These Core Values serve as the true North for your </a:t>
            </a:r>
            <a:r>
              <a:rPr lang="en-US" sz="2800" b="1" i="0" u="none" strike="noStrike" baseline="0">
                <a:solidFill>
                  <a:schemeClr val="bg1"/>
                </a:solidFill>
                <a:latin typeface="Century Gothic"/>
                <a:ea typeface="Segoe UI"/>
                <a:cs typeface="Segoe UI"/>
              </a:rPr>
              <a:t>department</a:t>
            </a:r>
            <a:r>
              <a:rPr lang="en-US" sz="2800" i="0" u="none" strike="noStrike" baseline="0">
                <a:solidFill>
                  <a:schemeClr val="bg1"/>
                </a:solidFill>
                <a:latin typeface="Arial"/>
                <a:ea typeface="Segoe UI"/>
                <a:cs typeface="Segoe UI"/>
              </a:rPr>
              <a:t> and all decisions you make should revolve </a:t>
            </a:r>
            <a:r>
              <a:rPr lang="en-US" sz="2800">
                <a:solidFill>
                  <a:schemeClr val="bg1"/>
                </a:solidFill>
                <a:latin typeface="Arial"/>
                <a:ea typeface="Segoe UI"/>
                <a:cs typeface="Segoe UI"/>
              </a:rPr>
              <a:t>around them.</a:t>
            </a:r>
            <a:endParaRPr lang="en-US" sz="2800">
              <a:solidFill>
                <a:schemeClr val="bg1"/>
              </a:solidFill>
            </a:endParaRPr>
          </a:p>
        </p:txBody>
      </p:sp>
    </p:spTree>
    <p:extLst>
      <p:ext uri="{BB962C8B-B14F-4D97-AF65-F5344CB8AC3E}">
        <p14:creationId xmlns:p14="http://schemas.microsoft.com/office/powerpoint/2010/main" val="3986826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43" y="6743"/>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11</a:t>
            </a:fld>
            <a:endParaRPr spc="-25"/>
          </a:p>
        </p:txBody>
      </p:sp>
      <p:sp>
        <p:nvSpPr>
          <p:cNvPr id="6" name="TextBox 5">
            <a:extLst>
              <a:ext uri="{FF2B5EF4-FFF2-40B4-BE49-F238E27FC236}">
                <a16:creationId xmlns:a16="http://schemas.microsoft.com/office/drawing/2014/main" id="{5D01FF9D-553C-CC98-AC4D-967C90E74B28}"/>
              </a:ext>
            </a:extLst>
          </p:cNvPr>
          <p:cNvSpPr txBox="1"/>
          <p:nvPr/>
        </p:nvSpPr>
        <p:spPr>
          <a:xfrm>
            <a:off x="2464904" y="318052"/>
            <a:ext cx="81235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ADLaM Display"/>
                <a:ea typeface="ADLaM Display"/>
                <a:cs typeface="ADLaM Display"/>
              </a:rPr>
              <a:t> Rules of Engagement</a:t>
            </a:r>
            <a:endParaRPr lang="en-US" sz="4400">
              <a:solidFill>
                <a:schemeClr val="bg1"/>
              </a:solidFill>
              <a:latin typeface="ADLaM Display"/>
              <a:ea typeface="ADLaM Display"/>
              <a:cs typeface="ADLaM Display"/>
            </a:endParaRPr>
          </a:p>
        </p:txBody>
      </p:sp>
      <p:sp>
        <p:nvSpPr>
          <p:cNvPr id="7" name="TextBox 6">
            <a:extLst>
              <a:ext uri="{FF2B5EF4-FFF2-40B4-BE49-F238E27FC236}">
                <a16:creationId xmlns:a16="http://schemas.microsoft.com/office/drawing/2014/main" id="{583F8C9F-8CF8-0DB2-3B84-F57E536D4F76}"/>
              </a:ext>
            </a:extLst>
          </p:cNvPr>
          <p:cNvSpPr txBox="1"/>
          <p:nvPr/>
        </p:nvSpPr>
        <p:spPr>
          <a:xfrm>
            <a:off x="615020" y="1402923"/>
            <a:ext cx="1106014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lgn="l" rtl="0">
              <a:buFont typeface="Arial,Sans-Serif"/>
              <a:buChar char="•"/>
            </a:pPr>
            <a:r>
              <a:rPr lang="en-US" sz="3200" i="0" u="none" strike="noStrike" baseline="0">
                <a:solidFill>
                  <a:schemeClr val="bg1"/>
                </a:solidFill>
                <a:latin typeface="Century Gothic"/>
                <a:ea typeface="Arial"/>
                <a:cs typeface="Arial"/>
              </a:rPr>
              <a:t>Work horizontally before working vertically. </a:t>
            </a:r>
            <a:r>
              <a:rPr lang="en-US" sz="3200" i="0">
                <a:solidFill>
                  <a:schemeClr val="bg1"/>
                </a:solidFill>
                <a:latin typeface="Century Gothic"/>
                <a:ea typeface="Arial"/>
                <a:cs typeface="Arial"/>
              </a:rPr>
              <a:t>​</a:t>
            </a:r>
            <a:endParaRPr lang="en-US" sz="3200" i="0" dirty="0">
              <a:solidFill>
                <a:schemeClr val="bg1"/>
              </a:solidFill>
              <a:latin typeface="Century Gothic"/>
              <a:ea typeface="Arial"/>
              <a:cs typeface="Arial"/>
            </a:endParaRPr>
          </a:p>
          <a:p>
            <a:pPr marL="342900" lvl="0" indent="-342900" algn="l" rtl="0">
              <a:buFont typeface="Arial,Sans-Serif"/>
              <a:buChar char="•"/>
            </a:pPr>
            <a:r>
              <a:rPr lang="en-US" sz="3200" i="0" u="none" strike="noStrike" baseline="0">
                <a:solidFill>
                  <a:schemeClr val="bg1"/>
                </a:solidFill>
                <a:latin typeface="Century Gothic"/>
                <a:ea typeface="Arial"/>
                <a:cs typeface="Arial"/>
              </a:rPr>
              <a:t>Always speak well of each other and the University. </a:t>
            </a:r>
            <a:r>
              <a:rPr lang="en-US" sz="3200" i="0">
                <a:solidFill>
                  <a:schemeClr val="bg1"/>
                </a:solidFill>
                <a:latin typeface="Century Gothic"/>
                <a:ea typeface="Arial"/>
                <a:cs typeface="Arial"/>
              </a:rPr>
              <a:t>​</a:t>
            </a:r>
            <a:endParaRPr lang="en-US" sz="3200" i="0" dirty="0">
              <a:solidFill>
                <a:schemeClr val="bg1"/>
              </a:solidFill>
              <a:latin typeface="Century Gothic"/>
              <a:ea typeface="Arial"/>
              <a:cs typeface="Arial"/>
            </a:endParaRPr>
          </a:p>
          <a:p>
            <a:pPr marL="342900" lvl="0" indent="-342900" algn="l" rtl="0">
              <a:buFont typeface="Arial,Sans-Serif"/>
              <a:buChar char="•"/>
            </a:pPr>
            <a:r>
              <a:rPr lang="en-US" sz="3200" i="0" u="none" strike="noStrike" baseline="0" dirty="0">
                <a:solidFill>
                  <a:schemeClr val="bg1"/>
                </a:solidFill>
                <a:latin typeface="Century Gothic"/>
                <a:ea typeface="Arial"/>
                <a:cs typeface="Arial"/>
              </a:rPr>
              <a:t>Observe the chain of command as appropriate. </a:t>
            </a:r>
            <a:r>
              <a:rPr lang="en-US" sz="3200" i="0" dirty="0">
                <a:solidFill>
                  <a:schemeClr val="bg1"/>
                </a:solidFill>
                <a:latin typeface="Century Gothic"/>
                <a:ea typeface="Arial"/>
                <a:cs typeface="Arial"/>
              </a:rPr>
              <a:t>​</a:t>
            </a:r>
          </a:p>
          <a:p>
            <a:pPr marL="342900" lvl="0" indent="-342900" algn="l" rtl="0">
              <a:buFont typeface="Arial,Sans-Serif"/>
              <a:buChar char="•"/>
            </a:pPr>
            <a:r>
              <a:rPr lang="en-US" sz="3200" i="0" u="none" strike="noStrike" baseline="0">
                <a:solidFill>
                  <a:schemeClr val="bg1"/>
                </a:solidFill>
                <a:latin typeface="Century Gothic"/>
                <a:ea typeface="Arial"/>
                <a:cs typeface="Arial"/>
              </a:rPr>
              <a:t>Stop placing blame. </a:t>
            </a:r>
            <a:r>
              <a:rPr lang="en-US" sz="3200" i="0">
                <a:solidFill>
                  <a:schemeClr val="bg1"/>
                </a:solidFill>
                <a:latin typeface="Century Gothic"/>
                <a:ea typeface="Arial"/>
                <a:cs typeface="Arial"/>
              </a:rPr>
              <a:t>​</a:t>
            </a:r>
            <a:endParaRPr lang="en-US" sz="3200" i="0" dirty="0">
              <a:solidFill>
                <a:schemeClr val="bg1"/>
              </a:solidFill>
              <a:latin typeface="Century Gothic"/>
              <a:ea typeface="Arial"/>
              <a:cs typeface="Arial"/>
            </a:endParaRPr>
          </a:p>
          <a:p>
            <a:pPr marL="342900" lvl="0" indent="-342900" algn="l" rtl="0">
              <a:buFont typeface="Arial,Sans-Serif"/>
              <a:buChar char="•"/>
            </a:pPr>
            <a:r>
              <a:rPr lang="en-US" sz="3200" i="0" u="none" strike="noStrike" baseline="0">
                <a:solidFill>
                  <a:schemeClr val="bg1"/>
                </a:solidFill>
                <a:latin typeface="Century Gothic"/>
                <a:ea typeface="Arial"/>
                <a:cs typeface="Arial"/>
              </a:rPr>
              <a:t>Protect confidences. </a:t>
            </a:r>
            <a:r>
              <a:rPr lang="en-US" sz="3200" i="0">
                <a:solidFill>
                  <a:schemeClr val="bg1"/>
                </a:solidFill>
                <a:latin typeface="Century Gothic"/>
                <a:ea typeface="Arial"/>
                <a:cs typeface="Arial"/>
              </a:rPr>
              <a:t>​</a:t>
            </a:r>
            <a:endParaRPr lang="en-US" sz="3200" i="0" dirty="0">
              <a:solidFill>
                <a:schemeClr val="bg1"/>
              </a:solidFill>
              <a:latin typeface="Century Gothic"/>
              <a:ea typeface="Arial"/>
              <a:cs typeface="Arial"/>
            </a:endParaRPr>
          </a:p>
          <a:p>
            <a:pPr marL="342900" lvl="0" indent="-342900" algn="l" rtl="0">
              <a:buFont typeface="Arial,Sans-Serif"/>
              <a:buChar char="•"/>
            </a:pPr>
            <a:r>
              <a:rPr lang="en-US" sz="3200" i="0" u="none" strike="noStrike" baseline="0">
                <a:solidFill>
                  <a:schemeClr val="bg1"/>
                </a:solidFill>
                <a:latin typeface="Century Gothic"/>
                <a:ea typeface="Arial"/>
                <a:cs typeface="Arial"/>
              </a:rPr>
              <a:t>Share ideas with each other. </a:t>
            </a:r>
            <a:r>
              <a:rPr lang="en-US" sz="3200" i="0">
                <a:solidFill>
                  <a:schemeClr val="bg1"/>
                </a:solidFill>
                <a:latin typeface="Century Gothic"/>
                <a:ea typeface="Arial"/>
                <a:cs typeface="Arial"/>
              </a:rPr>
              <a:t>​</a:t>
            </a:r>
            <a:endParaRPr lang="en-US" sz="3200" i="0" dirty="0">
              <a:solidFill>
                <a:schemeClr val="bg1"/>
              </a:solidFill>
              <a:latin typeface="Century Gothic"/>
              <a:ea typeface="Arial"/>
              <a:cs typeface="Arial"/>
            </a:endParaRPr>
          </a:p>
          <a:p>
            <a:pPr marL="342900" lvl="0" indent="-342900" algn="l" rtl="0">
              <a:buFont typeface="Arial,Sans-Serif"/>
              <a:buChar char="•"/>
            </a:pPr>
            <a:r>
              <a:rPr lang="en-US" sz="3200" i="0" u="none" strike="noStrike" baseline="0">
                <a:solidFill>
                  <a:schemeClr val="bg1"/>
                </a:solidFill>
                <a:latin typeface="Century Gothic"/>
                <a:ea typeface="Arial"/>
                <a:cs typeface="Arial"/>
              </a:rPr>
              <a:t>Practice civility and collegiality. </a:t>
            </a:r>
            <a:r>
              <a:rPr lang="en-US" sz="3200" i="0">
                <a:solidFill>
                  <a:schemeClr val="bg1"/>
                </a:solidFill>
                <a:latin typeface="Century Gothic"/>
                <a:ea typeface="Arial"/>
                <a:cs typeface="Arial"/>
              </a:rPr>
              <a:t>​</a:t>
            </a:r>
            <a:endParaRPr lang="en-US" sz="3200" i="0" dirty="0">
              <a:solidFill>
                <a:schemeClr val="bg1"/>
              </a:solidFill>
              <a:latin typeface="Century Gothic"/>
              <a:ea typeface="Arial"/>
              <a:cs typeface="Arial"/>
            </a:endParaRPr>
          </a:p>
          <a:p>
            <a:pPr marL="342900" lvl="0" indent="-342900" algn="l" rtl="0">
              <a:buFont typeface="Arial,Sans-Serif"/>
              <a:buChar char="•"/>
            </a:pPr>
            <a:r>
              <a:rPr lang="en-US" sz="3200" i="0" u="none" strike="noStrike" baseline="0">
                <a:solidFill>
                  <a:schemeClr val="bg1"/>
                </a:solidFill>
                <a:latin typeface="Century Gothic"/>
                <a:ea typeface="Arial"/>
                <a:cs typeface="Arial"/>
              </a:rPr>
              <a:t>Recognize that the University is first and that we are here for the students </a:t>
            </a:r>
            <a:r>
              <a:rPr lang="en-US" sz="3200" b="1" i="0" u="none" strike="noStrike" baseline="0">
                <a:solidFill>
                  <a:schemeClr val="bg1"/>
                </a:solidFill>
                <a:latin typeface="Century Gothic"/>
                <a:ea typeface="Arial"/>
                <a:cs typeface="Arial"/>
              </a:rPr>
              <a:t> </a:t>
            </a:r>
            <a:r>
              <a:rPr lang="en-US" sz="3200" b="1" i="0">
                <a:solidFill>
                  <a:schemeClr val="bg1"/>
                </a:solidFill>
                <a:latin typeface="Century Gothic"/>
                <a:ea typeface="Arial"/>
                <a:cs typeface="Arial"/>
              </a:rPr>
              <a:t>​</a:t>
            </a:r>
            <a:endParaRPr lang="en-US" sz="3200" b="1">
              <a:solidFill>
                <a:schemeClr val="bg1"/>
              </a:solidFill>
            </a:endParaRPr>
          </a:p>
        </p:txBody>
      </p:sp>
    </p:spTree>
    <p:extLst>
      <p:ext uri="{BB962C8B-B14F-4D97-AF65-F5344CB8AC3E}">
        <p14:creationId xmlns:p14="http://schemas.microsoft.com/office/powerpoint/2010/main" val="167316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08464"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12</a:t>
            </a:fld>
            <a:endParaRPr spc="-25"/>
          </a:p>
        </p:txBody>
      </p:sp>
      <p:sp>
        <p:nvSpPr>
          <p:cNvPr id="5" name="TextBox 4">
            <a:extLst>
              <a:ext uri="{FF2B5EF4-FFF2-40B4-BE49-F238E27FC236}">
                <a16:creationId xmlns:a16="http://schemas.microsoft.com/office/drawing/2014/main" id="{F964A8DE-4569-B3D9-27A5-16C9BB43AECE}"/>
              </a:ext>
            </a:extLst>
          </p:cNvPr>
          <p:cNvSpPr txBox="1"/>
          <p:nvPr/>
        </p:nvSpPr>
        <p:spPr>
          <a:xfrm>
            <a:off x="2898063" y="397329"/>
            <a:ext cx="640079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i="0" u="none" strike="noStrike" baseline="0">
                <a:solidFill>
                  <a:srgbClr val="A53010"/>
                </a:solidFill>
                <a:latin typeface="ADLaM Display"/>
                <a:ea typeface="ADLaM Display"/>
                <a:cs typeface="ADLaM Display"/>
              </a:rPr>
              <a:t>Standards of Behavior</a:t>
            </a:r>
            <a:r>
              <a:rPr lang="en-US" sz="4400" b="1" i="0">
                <a:solidFill>
                  <a:srgbClr val="000000"/>
                </a:solidFill>
                <a:latin typeface="ADLaM Display"/>
                <a:ea typeface="ADLaM Display"/>
                <a:cs typeface="ADLaM Display"/>
              </a:rPr>
              <a:t>​</a:t>
            </a:r>
            <a:endParaRPr lang="en-US" sz="4400" b="1">
              <a:latin typeface="ADLaM Display"/>
              <a:ea typeface="ADLaM Display"/>
              <a:cs typeface="ADLaM Display"/>
            </a:endParaRPr>
          </a:p>
        </p:txBody>
      </p:sp>
      <p:sp>
        <p:nvSpPr>
          <p:cNvPr id="6" name="TextBox 5">
            <a:extLst>
              <a:ext uri="{FF2B5EF4-FFF2-40B4-BE49-F238E27FC236}">
                <a16:creationId xmlns:a16="http://schemas.microsoft.com/office/drawing/2014/main" id="{A20CED34-852B-75D7-8F3E-666D7DE9C934}"/>
              </a:ext>
            </a:extLst>
          </p:cNvPr>
          <p:cNvSpPr txBox="1"/>
          <p:nvPr/>
        </p:nvSpPr>
        <p:spPr>
          <a:xfrm>
            <a:off x="969988" y="1474978"/>
            <a:ext cx="104692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200" b="0" i="0" u="none" strike="noStrike" baseline="0">
                <a:solidFill>
                  <a:srgbClr val="000000"/>
                </a:solidFill>
                <a:latin typeface="Arial"/>
                <a:ea typeface="Segoe UI"/>
                <a:cs typeface="Segoe UI"/>
              </a:rPr>
              <a:t>Emanating from </a:t>
            </a:r>
            <a:r>
              <a:rPr lang="en-US" sz="3200" b="0" i="0" u="none" strike="noStrike" baseline="0">
                <a:solidFill>
                  <a:srgbClr val="000000"/>
                </a:solidFill>
                <a:latin typeface="Century Gothic"/>
                <a:ea typeface="Segoe UI"/>
                <a:cs typeface="Segoe UI"/>
              </a:rPr>
              <a:t>c</a:t>
            </a:r>
            <a:r>
              <a:rPr lang="en-US" sz="3200" b="0" i="0" u="none" strike="noStrike" baseline="0">
                <a:solidFill>
                  <a:srgbClr val="000000"/>
                </a:solidFill>
                <a:latin typeface="Arial"/>
                <a:ea typeface="Segoe UI"/>
                <a:cs typeface="Segoe UI"/>
              </a:rPr>
              <a:t>ore </a:t>
            </a:r>
            <a:r>
              <a:rPr lang="en-US" sz="3200" b="0" i="0" u="none" strike="noStrike" baseline="0">
                <a:solidFill>
                  <a:srgbClr val="000000"/>
                </a:solidFill>
                <a:latin typeface="Century Gothic"/>
                <a:ea typeface="Segoe UI"/>
                <a:cs typeface="Segoe UI"/>
              </a:rPr>
              <a:t>v</a:t>
            </a:r>
            <a:r>
              <a:rPr lang="en-US" sz="3200" b="0" i="0" u="none" strike="noStrike" baseline="0">
                <a:solidFill>
                  <a:srgbClr val="000000"/>
                </a:solidFill>
                <a:latin typeface="Arial"/>
                <a:ea typeface="Segoe UI"/>
                <a:cs typeface="Segoe UI"/>
              </a:rPr>
              <a:t>alues are your </a:t>
            </a:r>
            <a:r>
              <a:rPr lang="en-US" sz="3200" b="0" i="0" u="none" strike="noStrike" baseline="0">
                <a:solidFill>
                  <a:srgbClr val="000000"/>
                </a:solidFill>
                <a:latin typeface="Century Gothic"/>
                <a:ea typeface="Segoe UI"/>
                <a:cs typeface="Segoe UI"/>
              </a:rPr>
              <a:t>department</a:t>
            </a:r>
            <a:r>
              <a:rPr lang="en-US" sz="3200" b="0" i="0" u="none" strike="noStrike" baseline="0">
                <a:solidFill>
                  <a:srgbClr val="000000"/>
                </a:solidFill>
                <a:latin typeface="Arial"/>
                <a:ea typeface="Segoe UI"/>
                <a:cs typeface="Segoe UI"/>
              </a:rPr>
              <a:t>’s </a:t>
            </a:r>
            <a:r>
              <a:rPr lang="en-US" sz="3200" b="1" i="0" u="none" strike="noStrike" baseline="0">
                <a:solidFill>
                  <a:srgbClr val="000000"/>
                </a:solidFill>
                <a:latin typeface="Century Gothic"/>
                <a:ea typeface="Segoe UI"/>
                <a:cs typeface="Segoe UI"/>
              </a:rPr>
              <a:t>Standards of Behavior</a:t>
            </a:r>
            <a:r>
              <a:rPr lang="en-US" sz="3200" b="0" i="0" u="none" strike="noStrike" baseline="0">
                <a:solidFill>
                  <a:srgbClr val="000000"/>
                </a:solidFill>
                <a:latin typeface="Arial"/>
                <a:ea typeface="Segoe UI"/>
                <a:cs typeface="Segoe UI"/>
              </a:rPr>
              <a:t>. These </a:t>
            </a:r>
            <a:r>
              <a:rPr lang="en-US" sz="3200" b="0" i="0" u="none" strike="noStrike" baseline="0">
                <a:solidFill>
                  <a:srgbClr val="000000"/>
                </a:solidFill>
                <a:latin typeface="Century Gothic"/>
                <a:ea typeface="Segoe UI"/>
                <a:cs typeface="Segoe UI"/>
              </a:rPr>
              <a:t>s</a:t>
            </a:r>
            <a:r>
              <a:rPr lang="en-US" sz="3200" b="0" i="0" u="none" strike="noStrike" baseline="0">
                <a:solidFill>
                  <a:srgbClr val="000000"/>
                </a:solidFill>
                <a:latin typeface="Arial"/>
                <a:ea typeface="Segoe UI"/>
                <a:cs typeface="Segoe UI"/>
              </a:rPr>
              <a:t>tandards revolve around the specific actions expected of each team member in various contexts. </a:t>
            </a:r>
            <a:r>
              <a:rPr lang="en-US" sz="3200" b="0" i="0">
                <a:solidFill>
                  <a:srgbClr val="000000"/>
                </a:solidFill>
                <a:latin typeface="Arial"/>
                <a:ea typeface="Segoe UI"/>
                <a:cs typeface="Segoe UI"/>
              </a:rPr>
              <a:t>​</a:t>
            </a:r>
          </a:p>
          <a:p>
            <a:pPr algn="ctr" rtl="0"/>
            <a:r>
              <a:rPr lang="en-US" sz="3200" b="0" i="0">
                <a:solidFill>
                  <a:srgbClr val="000000"/>
                </a:solidFill>
                <a:latin typeface="Century Gothic"/>
                <a:ea typeface="Segoe UI"/>
                <a:cs typeface="Segoe UI"/>
              </a:rPr>
              <a:t>​</a:t>
            </a:r>
          </a:p>
          <a:p>
            <a:pPr algn="ctr" rtl="0"/>
            <a:r>
              <a:rPr lang="en-US" sz="3200" b="0" i="0" u="none" strike="noStrike" baseline="0">
                <a:solidFill>
                  <a:srgbClr val="000000"/>
                </a:solidFill>
                <a:latin typeface="Arial"/>
                <a:ea typeface="Segoe UI"/>
                <a:cs typeface="Segoe UI"/>
              </a:rPr>
              <a:t>The Standards of Behavior are the daily choices and actions that either maximize (support) or minimize (undermine) the chances of your </a:t>
            </a:r>
            <a:r>
              <a:rPr lang="en-US" sz="3200" b="1" i="0" u="none" strike="noStrike" baseline="0">
                <a:solidFill>
                  <a:srgbClr val="000000"/>
                </a:solidFill>
                <a:latin typeface="Century Gothic"/>
                <a:ea typeface="Segoe UI"/>
                <a:cs typeface="Segoe UI"/>
              </a:rPr>
              <a:t>vision</a:t>
            </a:r>
            <a:r>
              <a:rPr lang="en-US" sz="3200" b="0" i="0" u="none" strike="noStrike" baseline="0">
                <a:solidFill>
                  <a:srgbClr val="000000"/>
                </a:solidFill>
                <a:latin typeface="Arial"/>
                <a:ea typeface="Segoe UI"/>
                <a:cs typeface="Segoe UI"/>
              </a:rPr>
              <a:t> becoming a </a:t>
            </a:r>
            <a:r>
              <a:rPr lang="en-US" sz="3200" b="0" i="1" u="none" strike="noStrike" baseline="0">
                <a:solidFill>
                  <a:srgbClr val="000000"/>
                </a:solidFill>
                <a:latin typeface="Century Gothic"/>
                <a:ea typeface="Segoe UI"/>
                <a:cs typeface="Segoe UI"/>
              </a:rPr>
              <a:t>r</a:t>
            </a:r>
            <a:r>
              <a:rPr lang="en-US" sz="3200" b="0" i="1" u="none" strike="noStrike" baseline="0">
                <a:solidFill>
                  <a:srgbClr val="000000"/>
                </a:solidFill>
                <a:latin typeface="Arial"/>
                <a:ea typeface="Segoe UI"/>
                <a:cs typeface="Segoe UI"/>
              </a:rPr>
              <a:t>eality</a:t>
            </a:r>
            <a:r>
              <a:rPr lang="en-US" sz="3200" b="0" i="0" u="none" strike="noStrike" baseline="0">
                <a:solidFill>
                  <a:srgbClr val="000000"/>
                </a:solidFill>
                <a:latin typeface="Arial"/>
                <a:ea typeface="Segoe UI"/>
                <a:cs typeface="Segoe UI"/>
              </a:rPr>
              <a:t> - and your </a:t>
            </a:r>
            <a:r>
              <a:rPr lang="en-US" sz="3200" b="1" i="0" u="none" strike="noStrike" baseline="0">
                <a:solidFill>
                  <a:srgbClr val="000000"/>
                </a:solidFill>
                <a:latin typeface="Century Gothic"/>
                <a:ea typeface="Segoe UI"/>
                <a:cs typeface="Segoe UI"/>
              </a:rPr>
              <a:t>values</a:t>
            </a:r>
            <a:r>
              <a:rPr lang="en-US" sz="3200" b="0" i="0" u="none" strike="noStrike" baseline="0">
                <a:solidFill>
                  <a:srgbClr val="000000"/>
                </a:solidFill>
                <a:latin typeface="Arial"/>
                <a:ea typeface="Segoe UI"/>
                <a:cs typeface="Segoe UI"/>
              </a:rPr>
              <a:t> being practiced and </a:t>
            </a:r>
            <a:r>
              <a:rPr lang="en-US" sz="3200" b="0" i="1" u="none" strike="noStrike" baseline="0">
                <a:solidFill>
                  <a:srgbClr val="000000"/>
                </a:solidFill>
                <a:latin typeface="Arial"/>
                <a:ea typeface="Segoe UI"/>
                <a:cs typeface="Segoe UI"/>
              </a:rPr>
              <a:t>upheld</a:t>
            </a:r>
            <a:r>
              <a:rPr lang="en-US" sz="3200" b="0" i="0" u="none" strike="noStrike" baseline="0">
                <a:solidFill>
                  <a:srgbClr val="000000"/>
                </a:solidFill>
                <a:latin typeface="Arial"/>
                <a:ea typeface="Segoe UI"/>
                <a:cs typeface="Segoe UI"/>
              </a:rPr>
              <a:t>.</a:t>
            </a:r>
            <a:endParaRPr lang="en-US" sz="3200"/>
          </a:p>
        </p:txBody>
      </p:sp>
    </p:spTree>
    <p:extLst>
      <p:ext uri="{BB962C8B-B14F-4D97-AF65-F5344CB8AC3E}">
        <p14:creationId xmlns:p14="http://schemas.microsoft.com/office/powerpoint/2010/main" val="23897630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43" y="6743"/>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13</a:t>
            </a:fld>
            <a:endParaRPr spc="-25"/>
          </a:p>
        </p:txBody>
      </p:sp>
      <p:sp>
        <p:nvSpPr>
          <p:cNvPr id="6" name="TextBox 5">
            <a:extLst>
              <a:ext uri="{FF2B5EF4-FFF2-40B4-BE49-F238E27FC236}">
                <a16:creationId xmlns:a16="http://schemas.microsoft.com/office/drawing/2014/main" id="{5FF7C01C-1624-856C-5A4E-C3B0B07273CD}"/>
              </a:ext>
            </a:extLst>
          </p:cNvPr>
          <p:cNvSpPr txBox="1"/>
          <p:nvPr/>
        </p:nvSpPr>
        <p:spPr>
          <a:xfrm>
            <a:off x="3049465" y="318052"/>
            <a:ext cx="6241773"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latin typeface="ADLaM Display"/>
                <a:ea typeface="ADLaM Display"/>
                <a:cs typeface="ADLaM Display"/>
              </a:rPr>
              <a:t>Standards of Behavior</a:t>
            </a:r>
            <a:endParaRPr lang="en-US" sz="4400">
              <a:solidFill>
                <a:schemeClr val="bg1"/>
              </a:solidFill>
              <a:latin typeface="ADLaM Display"/>
              <a:ea typeface="ADLaM Display"/>
              <a:cs typeface="ADLaM Display"/>
            </a:endParaRPr>
          </a:p>
          <a:p>
            <a:pPr algn="l"/>
            <a:endParaRPr lang="en-US"/>
          </a:p>
        </p:txBody>
      </p:sp>
      <p:sp>
        <p:nvSpPr>
          <p:cNvPr id="7" name="TextBox 6">
            <a:extLst>
              <a:ext uri="{FF2B5EF4-FFF2-40B4-BE49-F238E27FC236}">
                <a16:creationId xmlns:a16="http://schemas.microsoft.com/office/drawing/2014/main" id="{E2B00D29-1BCD-6C80-9A02-CC631108D85E}"/>
              </a:ext>
            </a:extLst>
          </p:cNvPr>
          <p:cNvSpPr txBox="1"/>
          <p:nvPr/>
        </p:nvSpPr>
        <p:spPr>
          <a:xfrm>
            <a:off x="901148" y="1338469"/>
            <a:ext cx="1041620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200" b="0" i="0" u="none" strike="noStrike" baseline="0">
                <a:solidFill>
                  <a:schemeClr val="bg1"/>
                </a:solidFill>
                <a:latin typeface="Arial"/>
                <a:ea typeface="Segoe UI"/>
                <a:cs typeface="Segoe UI"/>
              </a:rPr>
              <a:t>To have a </a:t>
            </a:r>
            <a:r>
              <a:rPr lang="en-US" sz="3200" b="1" i="0" u="none" strike="noStrike" baseline="0">
                <a:solidFill>
                  <a:schemeClr val="bg1"/>
                </a:solidFill>
                <a:latin typeface="Century Gothic"/>
                <a:ea typeface="Segoe UI"/>
                <a:cs typeface="Segoe UI"/>
              </a:rPr>
              <a:t>c</a:t>
            </a:r>
            <a:r>
              <a:rPr lang="en-US" sz="3200" b="0" i="0" u="none" strike="noStrike" baseline="0">
                <a:solidFill>
                  <a:schemeClr val="bg1"/>
                </a:solidFill>
                <a:latin typeface="Arial"/>
                <a:ea typeface="Segoe UI"/>
                <a:cs typeface="Segoe UI"/>
              </a:rPr>
              <a:t>hampionship </a:t>
            </a:r>
            <a:r>
              <a:rPr lang="en-US" sz="3200" b="1" i="0" u="none" strike="noStrike" baseline="0">
                <a:solidFill>
                  <a:schemeClr val="bg1"/>
                </a:solidFill>
                <a:latin typeface="Century Gothic"/>
                <a:ea typeface="Segoe UI"/>
                <a:cs typeface="Segoe UI"/>
              </a:rPr>
              <a:t>c</a:t>
            </a:r>
            <a:r>
              <a:rPr lang="en-US" sz="3200" b="0" i="0" u="none" strike="noStrike" baseline="0">
                <a:solidFill>
                  <a:schemeClr val="bg1"/>
                </a:solidFill>
                <a:latin typeface="Arial"/>
                <a:ea typeface="Segoe UI"/>
                <a:cs typeface="Segoe UI"/>
              </a:rPr>
              <a:t>ulture, your </a:t>
            </a:r>
            <a:r>
              <a:rPr lang="en-US" sz="3200" b="0" i="0" u="none" strike="noStrike" baseline="0">
                <a:solidFill>
                  <a:schemeClr val="bg1"/>
                </a:solidFill>
                <a:latin typeface="Century Gothic"/>
                <a:ea typeface="Segoe UI"/>
                <a:cs typeface="Segoe UI"/>
              </a:rPr>
              <a:t>s</a:t>
            </a:r>
            <a:r>
              <a:rPr lang="en-US" sz="3200" b="0" i="0" u="none" strike="noStrike" baseline="0">
                <a:solidFill>
                  <a:schemeClr val="bg1"/>
                </a:solidFill>
                <a:latin typeface="Arial"/>
                <a:ea typeface="Segoe UI"/>
                <a:cs typeface="Segoe UI"/>
              </a:rPr>
              <a:t>tandards of </a:t>
            </a:r>
            <a:r>
              <a:rPr lang="en-US" sz="3200" b="0" i="0" u="none" strike="noStrike" baseline="0">
                <a:solidFill>
                  <a:schemeClr val="bg1"/>
                </a:solidFill>
                <a:latin typeface="Century Gothic"/>
                <a:ea typeface="Segoe UI"/>
                <a:cs typeface="Segoe UI"/>
              </a:rPr>
              <a:t>b</a:t>
            </a:r>
            <a:r>
              <a:rPr lang="en-US" sz="3200" b="0" i="0" u="none" strike="noStrike" baseline="0">
                <a:solidFill>
                  <a:schemeClr val="bg1"/>
                </a:solidFill>
                <a:latin typeface="Arial"/>
                <a:ea typeface="Segoe UI"/>
                <a:cs typeface="Segoe UI"/>
              </a:rPr>
              <a:t>ehavior must be set at a very high level. </a:t>
            </a:r>
            <a:r>
              <a:rPr lang="en-US" sz="3200" b="0" i="0">
                <a:solidFill>
                  <a:schemeClr val="bg1"/>
                </a:solidFill>
                <a:latin typeface="Arial"/>
                <a:ea typeface="Segoe UI"/>
                <a:cs typeface="Segoe UI"/>
              </a:rPr>
              <a:t>​</a:t>
            </a:r>
          </a:p>
          <a:p>
            <a:pPr algn="ctr" rtl="0"/>
            <a:r>
              <a:rPr lang="en-US" sz="3200" b="0" i="0" u="none" strike="noStrike" baseline="0">
                <a:solidFill>
                  <a:schemeClr val="bg1"/>
                </a:solidFill>
                <a:latin typeface="Arial"/>
                <a:ea typeface="Segoe UI"/>
                <a:cs typeface="Segoe UI"/>
              </a:rPr>
              <a:t>Rather than complaining about these high </a:t>
            </a:r>
            <a:r>
              <a:rPr lang="en-US" sz="3200" b="0" i="0" u="none" strike="noStrike" baseline="0">
                <a:solidFill>
                  <a:schemeClr val="bg1"/>
                </a:solidFill>
                <a:latin typeface="Century Gothic"/>
                <a:ea typeface="Segoe UI"/>
                <a:cs typeface="Segoe UI"/>
              </a:rPr>
              <a:t>s</a:t>
            </a:r>
            <a:r>
              <a:rPr lang="en-US" sz="3200" b="0" i="0" u="none" strike="noStrike" baseline="0">
                <a:solidFill>
                  <a:schemeClr val="bg1"/>
                </a:solidFill>
                <a:latin typeface="Arial"/>
                <a:ea typeface="Segoe UI"/>
                <a:cs typeface="Segoe UI"/>
              </a:rPr>
              <a:t>tandards or looking to subvert them, your </a:t>
            </a:r>
            <a:r>
              <a:rPr lang="en-US" sz="3200" b="0" i="0" u="none" strike="noStrike" baseline="0">
                <a:solidFill>
                  <a:schemeClr val="bg1"/>
                </a:solidFill>
                <a:latin typeface="Century Gothic"/>
                <a:ea typeface="Segoe UI"/>
                <a:cs typeface="Segoe UI"/>
              </a:rPr>
              <a:t>leaders</a:t>
            </a:r>
            <a:r>
              <a:rPr lang="en-US" sz="3200" b="0" i="0" u="none" strike="noStrike" baseline="0">
                <a:solidFill>
                  <a:schemeClr val="bg1"/>
                </a:solidFill>
                <a:latin typeface="Arial"/>
                <a:ea typeface="Segoe UI"/>
                <a:cs typeface="Segoe UI"/>
              </a:rPr>
              <a:t>, </a:t>
            </a:r>
            <a:r>
              <a:rPr lang="en-US" sz="3200" b="0" i="0" u="none" strike="noStrike" baseline="0">
                <a:solidFill>
                  <a:schemeClr val="bg1"/>
                </a:solidFill>
                <a:latin typeface="Century Gothic"/>
                <a:ea typeface="Segoe UI"/>
                <a:cs typeface="Segoe UI"/>
              </a:rPr>
              <a:t>managers/supervisors</a:t>
            </a:r>
            <a:r>
              <a:rPr lang="en-US" sz="3200" b="0" i="0" u="none" strike="noStrike" baseline="0">
                <a:solidFill>
                  <a:schemeClr val="bg1"/>
                </a:solidFill>
                <a:latin typeface="Arial"/>
                <a:ea typeface="Segoe UI"/>
                <a:cs typeface="Segoe UI"/>
              </a:rPr>
              <a:t>, and </a:t>
            </a:r>
            <a:r>
              <a:rPr lang="en-US" sz="3200" b="0" i="0" u="none" strike="noStrike" baseline="0">
                <a:solidFill>
                  <a:schemeClr val="bg1"/>
                </a:solidFill>
                <a:latin typeface="Century Gothic"/>
                <a:ea typeface="Segoe UI"/>
                <a:cs typeface="Segoe UI"/>
              </a:rPr>
              <a:t>colleagues</a:t>
            </a:r>
            <a:r>
              <a:rPr lang="en-US" sz="3200" b="0" i="0" u="none" strike="noStrike" baseline="0">
                <a:solidFill>
                  <a:schemeClr val="bg1"/>
                </a:solidFill>
                <a:latin typeface="Arial"/>
                <a:ea typeface="Segoe UI"/>
                <a:cs typeface="Segoe UI"/>
              </a:rPr>
              <a:t> should fully embrace them because they are necessary for high-level success. It takes a total team effort!</a:t>
            </a:r>
            <a:r>
              <a:rPr lang="en-US" sz="3200" b="0" i="0">
                <a:solidFill>
                  <a:schemeClr val="bg1"/>
                </a:solidFill>
                <a:latin typeface="Arial"/>
                <a:ea typeface="Segoe UI"/>
                <a:cs typeface="Segoe UI"/>
              </a:rPr>
              <a:t>​</a:t>
            </a:r>
          </a:p>
          <a:p>
            <a:pPr algn="ctr" rtl="0"/>
            <a:r>
              <a:rPr lang="en-US" sz="3200" b="0" i="0" u="none" strike="noStrike" baseline="0">
                <a:solidFill>
                  <a:schemeClr val="bg1"/>
                </a:solidFill>
                <a:latin typeface="Arial"/>
                <a:ea typeface="Segoe UI"/>
                <a:cs typeface="Segoe UI"/>
              </a:rPr>
              <a:t>The high </a:t>
            </a:r>
            <a:r>
              <a:rPr lang="en-US" sz="3200" b="0" i="0" u="none" strike="noStrike" baseline="0">
                <a:solidFill>
                  <a:schemeClr val="bg1"/>
                </a:solidFill>
                <a:latin typeface="Century Gothic"/>
                <a:ea typeface="Segoe UI"/>
                <a:cs typeface="Segoe UI"/>
              </a:rPr>
              <a:t>s</a:t>
            </a:r>
            <a:r>
              <a:rPr lang="en-US" sz="3200" b="0" i="0" u="none" strike="noStrike" baseline="0">
                <a:solidFill>
                  <a:schemeClr val="bg1"/>
                </a:solidFill>
                <a:latin typeface="Arial"/>
                <a:ea typeface="Segoe UI"/>
                <a:cs typeface="Segoe UI"/>
              </a:rPr>
              <a:t>tandards are seen as an edge and as important differentiators in outworking, out-training, and out-competing </a:t>
            </a:r>
            <a:r>
              <a:rPr lang="en-US" sz="3200" b="0" i="0" u="none" strike="noStrike" baseline="0">
                <a:solidFill>
                  <a:schemeClr val="bg1"/>
                </a:solidFill>
                <a:latin typeface="Century Gothic"/>
                <a:ea typeface="Segoe UI"/>
                <a:cs typeface="Segoe UI"/>
              </a:rPr>
              <a:t>other institutions</a:t>
            </a:r>
            <a:endParaRPr lang="en-US" sz="3200">
              <a:solidFill>
                <a:schemeClr val="bg1"/>
              </a:solidFill>
            </a:endParaRPr>
          </a:p>
        </p:txBody>
      </p:sp>
    </p:spTree>
    <p:extLst>
      <p:ext uri="{BB962C8B-B14F-4D97-AF65-F5344CB8AC3E}">
        <p14:creationId xmlns:p14="http://schemas.microsoft.com/office/powerpoint/2010/main" val="140499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14</a:t>
            </a:fld>
            <a:endParaRPr spc="-25"/>
          </a:p>
        </p:txBody>
      </p:sp>
      <p:sp>
        <p:nvSpPr>
          <p:cNvPr id="6" name="TextBox 5">
            <a:extLst>
              <a:ext uri="{FF2B5EF4-FFF2-40B4-BE49-F238E27FC236}">
                <a16:creationId xmlns:a16="http://schemas.microsoft.com/office/drawing/2014/main" id="{7A68BE02-7533-A0C7-3A6C-FE99845EB987}"/>
              </a:ext>
            </a:extLst>
          </p:cNvPr>
          <p:cNvSpPr txBox="1"/>
          <p:nvPr/>
        </p:nvSpPr>
        <p:spPr>
          <a:xfrm>
            <a:off x="824860" y="475025"/>
            <a:ext cx="1053670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i="0" u="none" strike="noStrike" baseline="0">
                <a:solidFill>
                  <a:schemeClr val="bg1"/>
                </a:solidFill>
                <a:latin typeface="ADLaM Display"/>
                <a:ea typeface="ADLaM Display"/>
                <a:cs typeface="ADLaM Display"/>
              </a:rPr>
              <a:t>Committed and Unified Team Members</a:t>
            </a:r>
            <a:endParaRPr lang="en-US" sz="4400">
              <a:solidFill>
                <a:schemeClr val="bg1"/>
              </a:solidFill>
              <a:latin typeface="ADLaM Display"/>
              <a:ea typeface="ADLaM Display"/>
              <a:cs typeface="ADLaM Display"/>
            </a:endParaRPr>
          </a:p>
        </p:txBody>
      </p:sp>
      <p:sp>
        <p:nvSpPr>
          <p:cNvPr id="7" name="TextBox 6">
            <a:extLst>
              <a:ext uri="{FF2B5EF4-FFF2-40B4-BE49-F238E27FC236}">
                <a16:creationId xmlns:a16="http://schemas.microsoft.com/office/drawing/2014/main" id="{5D0BB55F-5296-C866-0788-D7322BAC5C67}"/>
              </a:ext>
            </a:extLst>
          </p:cNvPr>
          <p:cNvSpPr txBox="1"/>
          <p:nvPr/>
        </p:nvSpPr>
        <p:spPr>
          <a:xfrm>
            <a:off x="583095" y="1563756"/>
            <a:ext cx="1102580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200" b="0" i="0" u="none" strike="noStrike" baseline="0">
                <a:solidFill>
                  <a:schemeClr val="bg1"/>
                </a:solidFill>
                <a:latin typeface="Arial"/>
                <a:ea typeface="Segoe UI"/>
                <a:cs typeface="Segoe UI"/>
              </a:rPr>
              <a:t>Championship Cultures </a:t>
            </a:r>
            <a:r>
              <a:rPr lang="en-US" sz="3200">
                <a:solidFill>
                  <a:schemeClr val="bg1"/>
                </a:solidFill>
                <a:latin typeface="Arial"/>
                <a:ea typeface="Segoe UI"/>
                <a:cs typeface="Segoe UI"/>
              </a:rPr>
              <a:t>contain</a:t>
            </a:r>
            <a:r>
              <a:rPr lang="en-US" sz="3200" b="0" i="0" u="none" strike="noStrike" baseline="0">
                <a:solidFill>
                  <a:schemeClr val="bg1"/>
                </a:solidFill>
                <a:latin typeface="Arial"/>
                <a:ea typeface="Segoe UI"/>
                <a:cs typeface="Segoe UI"/>
              </a:rPr>
              <a:t> energized and engaged team members who fully embrace the vision, values, and standards of the culture. </a:t>
            </a:r>
            <a:r>
              <a:rPr lang="en-US" sz="3200" b="0" i="0">
                <a:solidFill>
                  <a:schemeClr val="bg1"/>
                </a:solidFill>
                <a:latin typeface="Arial"/>
                <a:ea typeface="Segoe UI"/>
                <a:cs typeface="Segoe UI"/>
              </a:rPr>
              <a:t>​</a:t>
            </a:r>
          </a:p>
          <a:p>
            <a:pPr algn="ctr" rtl="0"/>
            <a:r>
              <a:rPr lang="en-US" sz="3200" b="0" i="0" u="none" strike="noStrike" baseline="0">
                <a:solidFill>
                  <a:schemeClr val="bg1"/>
                </a:solidFill>
                <a:latin typeface="Arial"/>
                <a:ea typeface="Segoe UI"/>
                <a:cs typeface="Segoe UI"/>
              </a:rPr>
              <a:t>By building a Championship Culture, your team members will take pride in being a part of your department and the University by accepting total responsibility for passionately playing their part. They will know that they are a valuable and vital part of your team’s successes and will give their full commitment to the University.</a:t>
            </a:r>
            <a:r>
              <a:rPr lang="en-US" sz="3200" b="0" i="0">
                <a:solidFill>
                  <a:schemeClr val="bg1"/>
                </a:solidFill>
                <a:latin typeface="Arial"/>
                <a:ea typeface="Segoe UI"/>
                <a:cs typeface="Segoe UI"/>
              </a:rPr>
              <a:t>​</a:t>
            </a:r>
            <a:endParaRPr lang="en-US">
              <a:solidFill>
                <a:schemeClr val="bg1"/>
              </a:solidFill>
            </a:endParaRPr>
          </a:p>
        </p:txBody>
      </p:sp>
    </p:spTree>
    <p:extLst>
      <p:ext uri="{BB962C8B-B14F-4D97-AF65-F5344CB8AC3E}">
        <p14:creationId xmlns:p14="http://schemas.microsoft.com/office/powerpoint/2010/main" val="10436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08464"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15</a:t>
            </a:fld>
            <a:endParaRPr spc="-25"/>
          </a:p>
        </p:txBody>
      </p:sp>
      <p:sp>
        <p:nvSpPr>
          <p:cNvPr id="5" name="TextBox 4">
            <a:extLst>
              <a:ext uri="{FF2B5EF4-FFF2-40B4-BE49-F238E27FC236}">
                <a16:creationId xmlns:a16="http://schemas.microsoft.com/office/drawing/2014/main" id="{159B0F71-734D-E7E4-3F79-B9A326B93AD3}"/>
              </a:ext>
            </a:extLst>
          </p:cNvPr>
          <p:cNvSpPr txBox="1"/>
          <p:nvPr/>
        </p:nvSpPr>
        <p:spPr>
          <a:xfrm>
            <a:off x="569844" y="702364"/>
            <a:ext cx="1076739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i="0" u="none" strike="noStrike" baseline="0">
                <a:solidFill>
                  <a:srgbClr val="A53010"/>
                </a:solidFill>
                <a:latin typeface="ADLaM Display"/>
                <a:ea typeface="ADLaM Display"/>
                <a:cs typeface="ADLaM Display"/>
              </a:rPr>
              <a:t>Committed and Unified Team Members</a:t>
            </a:r>
            <a:r>
              <a:rPr lang="en-US" sz="4400" b="1" i="0">
                <a:solidFill>
                  <a:srgbClr val="000000"/>
                </a:solidFill>
                <a:latin typeface="ADLaM Display"/>
                <a:ea typeface="ADLaM Display"/>
                <a:cs typeface="ADLaM Display"/>
              </a:rPr>
              <a:t>​</a:t>
            </a:r>
            <a:endParaRPr lang="en-US" sz="4400" b="1">
              <a:latin typeface="ADLaM Display"/>
              <a:ea typeface="ADLaM Display"/>
              <a:cs typeface="ADLaM Display"/>
            </a:endParaRPr>
          </a:p>
        </p:txBody>
      </p:sp>
      <p:sp>
        <p:nvSpPr>
          <p:cNvPr id="6" name="TextBox 5">
            <a:extLst>
              <a:ext uri="{FF2B5EF4-FFF2-40B4-BE49-F238E27FC236}">
                <a16:creationId xmlns:a16="http://schemas.microsoft.com/office/drawing/2014/main" id="{516AD647-3BAB-C3F7-01A0-AE778448971B}"/>
              </a:ext>
            </a:extLst>
          </p:cNvPr>
          <p:cNvSpPr txBox="1"/>
          <p:nvPr/>
        </p:nvSpPr>
        <p:spPr>
          <a:xfrm>
            <a:off x="1073426" y="1828799"/>
            <a:ext cx="977347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600" b="0" i="0" u="none" strike="noStrike" baseline="0">
                <a:solidFill>
                  <a:srgbClr val="000000"/>
                </a:solidFill>
                <a:latin typeface="Arial"/>
                <a:ea typeface="Segoe UI"/>
                <a:cs typeface="Segoe UI"/>
              </a:rPr>
              <a:t>Team members in a Championship Culture become unified around your </a:t>
            </a:r>
            <a:r>
              <a:rPr lang="en-US" sz="3600" b="0" i="0" u="none" strike="noStrike" baseline="0">
                <a:solidFill>
                  <a:srgbClr val="000000"/>
                </a:solidFill>
                <a:latin typeface="Century Gothic"/>
                <a:ea typeface="Segoe UI"/>
                <a:cs typeface="Segoe UI"/>
              </a:rPr>
              <a:t>v</a:t>
            </a:r>
            <a:r>
              <a:rPr lang="en-US" sz="3600" b="0" i="0" u="none" strike="noStrike" baseline="0">
                <a:solidFill>
                  <a:srgbClr val="000000"/>
                </a:solidFill>
                <a:latin typeface="Arial"/>
                <a:ea typeface="Segoe UI"/>
                <a:cs typeface="Segoe UI"/>
              </a:rPr>
              <a:t>ision, </a:t>
            </a:r>
            <a:r>
              <a:rPr lang="en-US" sz="3600" b="0" i="0" u="none" strike="noStrike" baseline="0">
                <a:solidFill>
                  <a:srgbClr val="000000"/>
                </a:solidFill>
                <a:latin typeface="Century Gothic"/>
                <a:ea typeface="Segoe UI"/>
                <a:cs typeface="Segoe UI"/>
              </a:rPr>
              <a:t>v</a:t>
            </a:r>
            <a:r>
              <a:rPr lang="en-US" sz="3600" b="0" i="0" u="none" strike="noStrike" baseline="0">
                <a:solidFill>
                  <a:srgbClr val="000000"/>
                </a:solidFill>
                <a:latin typeface="Arial"/>
                <a:ea typeface="Segoe UI"/>
                <a:cs typeface="Segoe UI"/>
              </a:rPr>
              <a:t>alues, and </a:t>
            </a:r>
            <a:r>
              <a:rPr lang="en-US" sz="3600" b="0" i="0" u="none" strike="noStrike" baseline="0">
                <a:solidFill>
                  <a:srgbClr val="000000"/>
                </a:solidFill>
                <a:latin typeface="Century Gothic"/>
                <a:ea typeface="Segoe UI"/>
                <a:cs typeface="Segoe UI"/>
              </a:rPr>
              <a:t>s</a:t>
            </a:r>
            <a:r>
              <a:rPr lang="en-US" sz="3600" b="0" i="0" u="none" strike="noStrike" baseline="0">
                <a:solidFill>
                  <a:srgbClr val="000000"/>
                </a:solidFill>
                <a:latin typeface="Arial"/>
                <a:ea typeface="Segoe UI"/>
                <a:cs typeface="Segoe UI"/>
              </a:rPr>
              <a:t>tandards and willingly subvert their individual goals and agenda in service of something larger than themselves. </a:t>
            </a:r>
            <a:r>
              <a:rPr lang="en-US" sz="3600" b="0" i="0">
                <a:solidFill>
                  <a:srgbClr val="000000"/>
                </a:solidFill>
                <a:latin typeface="Arial"/>
                <a:ea typeface="Segoe UI"/>
                <a:cs typeface="Segoe UI"/>
              </a:rPr>
              <a:t>​</a:t>
            </a:r>
          </a:p>
          <a:p>
            <a:pPr algn="ctr" rtl="0"/>
            <a:r>
              <a:rPr lang="en-US" sz="3600" b="0" i="0" u="none" strike="noStrike" baseline="0">
                <a:solidFill>
                  <a:srgbClr val="000000"/>
                </a:solidFill>
                <a:latin typeface="Arial"/>
                <a:ea typeface="Segoe UI"/>
                <a:cs typeface="Segoe UI"/>
              </a:rPr>
              <a:t>They </a:t>
            </a:r>
            <a:r>
              <a:rPr lang="en-US" sz="3600" b="1" i="0" u="none" strike="noStrike" baseline="0">
                <a:solidFill>
                  <a:srgbClr val="000000"/>
                </a:solidFill>
                <a:latin typeface="Arial"/>
                <a:ea typeface="Segoe UI"/>
                <a:cs typeface="Segoe UI"/>
              </a:rPr>
              <a:t>selflessly </a:t>
            </a:r>
            <a:r>
              <a:rPr lang="en-US" sz="3600" b="0" i="0" u="none" strike="noStrike" baseline="0">
                <a:solidFill>
                  <a:srgbClr val="000000"/>
                </a:solidFill>
                <a:latin typeface="Arial"/>
                <a:ea typeface="Segoe UI"/>
                <a:cs typeface="Segoe UI"/>
              </a:rPr>
              <a:t>place the group’s best interest above their own.</a:t>
            </a:r>
            <a:r>
              <a:rPr lang="en-US" sz="3600" b="0" i="0">
                <a:solidFill>
                  <a:srgbClr val="000000"/>
                </a:solidFill>
                <a:latin typeface="Arial"/>
                <a:ea typeface="Segoe UI"/>
                <a:cs typeface="Segoe UI"/>
              </a:rPr>
              <a:t>​</a:t>
            </a:r>
            <a:endParaRPr lang="en-US" sz="3600"/>
          </a:p>
        </p:txBody>
      </p:sp>
    </p:spTree>
    <p:extLst>
      <p:ext uri="{BB962C8B-B14F-4D97-AF65-F5344CB8AC3E}">
        <p14:creationId xmlns:p14="http://schemas.microsoft.com/office/powerpoint/2010/main" val="38274587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16</a:t>
            </a:fld>
            <a:endParaRPr spc="-25"/>
          </a:p>
        </p:txBody>
      </p:sp>
      <p:sp>
        <p:nvSpPr>
          <p:cNvPr id="6" name="TextBox 5">
            <a:extLst>
              <a:ext uri="{FF2B5EF4-FFF2-40B4-BE49-F238E27FC236}">
                <a16:creationId xmlns:a16="http://schemas.microsoft.com/office/drawing/2014/main" id="{77F6EEB5-A32F-E6D1-436E-F179769F78FA}"/>
              </a:ext>
            </a:extLst>
          </p:cNvPr>
          <p:cNvSpPr txBox="1"/>
          <p:nvPr/>
        </p:nvSpPr>
        <p:spPr>
          <a:xfrm>
            <a:off x="526275" y="675860"/>
            <a:ext cx="1114273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i="0" u="none" strike="noStrike" baseline="0">
                <a:solidFill>
                  <a:schemeClr val="bg1"/>
                </a:solidFill>
                <a:latin typeface="ADLaM Display"/>
                <a:ea typeface="ADLaM Display"/>
                <a:cs typeface="ADLaM Display"/>
              </a:rPr>
              <a:t>Aligned Systems - Sustaining the Culture</a:t>
            </a:r>
            <a:r>
              <a:rPr lang="en-US" sz="4400" b="0" i="0">
                <a:solidFill>
                  <a:srgbClr val="000000"/>
                </a:solidFill>
                <a:latin typeface="ADLaM Display"/>
                <a:ea typeface="ADLaM Display"/>
                <a:cs typeface="ADLaM Display"/>
              </a:rPr>
              <a:t>​</a:t>
            </a:r>
            <a:endParaRPr lang="en-US" sz="4400">
              <a:latin typeface="ADLaM Display"/>
              <a:ea typeface="ADLaM Display"/>
              <a:cs typeface="ADLaM Display"/>
            </a:endParaRPr>
          </a:p>
        </p:txBody>
      </p:sp>
      <p:sp>
        <p:nvSpPr>
          <p:cNvPr id="7" name="TextBox 6">
            <a:extLst>
              <a:ext uri="{FF2B5EF4-FFF2-40B4-BE49-F238E27FC236}">
                <a16:creationId xmlns:a16="http://schemas.microsoft.com/office/drawing/2014/main" id="{A5B0B0C4-FF7D-16B8-3535-AC5A41E76531}"/>
              </a:ext>
            </a:extLst>
          </p:cNvPr>
          <p:cNvSpPr txBox="1"/>
          <p:nvPr/>
        </p:nvSpPr>
        <p:spPr>
          <a:xfrm>
            <a:off x="596347" y="1669774"/>
            <a:ext cx="1090653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200" b="0" i="0" u="none" strike="noStrike" baseline="0">
                <a:solidFill>
                  <a:schemeClr val="bg1"/>
                </a:solidFill>
                <a:latin typeface="Arial"/>
                <a:ea typeface="Segoe UI"/>
                <a:cs typeface="Segoe UI"/>
              </a:rPr>
              <a:t>Championship programs implement systems and processes designed to develop, reinforce, and sustain the culture. </a:t>
            </a:r>
            <a:r>
              <a:rPr lang="en-US" sz="3200" b="0" i="0">
                <a:solidFill>
                  <a:schemeClr val="bg1"/>
                </a:solidFill>
                <a:latin typeface="Arial"/>
                <a:ea typeface="Segoe UI"/>
                <a:cs typeface="Segoe UI"/>
              </a:rPr>
              <a:t>​</a:t>
            </a:r>
          </a:p>
          <a:p>
            <a:pPr algn="ctr" rtl="0"/>
            <a:r>
              <a:rPr lang="en-US" sz="3200" b="0" i="0">
                <a:solidFill>
                  <a:schemeClr val="bg1"/>
                </a:solidFill>
                <a:latin typeface="Century Gothic"/>
                <a:ea typeface="Segoe UI"/>
                <a:cs typeface="Segoe UI"/>
              </a:rPr>
              <a:t>​</a:t>
            </a:r>
          </a:p>
          <a:p>
            <a:pPr algn="ctr" rtl="0"/>
            <a:r>
              <a:rPr lang="en-US" sz="3200" b="0" i="0" u="none" strike="noStrike" baseline="0">
                <a:solidFill>
                  <a:schemeClr val="bg1"/>
                </a:solidFill>
                <a:latin typeface="Arial"/>
                <a:ea typeface="Segoe UI"/>
                <a:cs typeface="Segoe UI"/>
              </a:rPr>
              <a:t>These dedicated and well-designed systems provide the internal structure of your culture, and ensure that key principles are emphasized, and important processes are completed in alignment with your </a:t>
            </a:r>
            <a:r>
              <a:rPr lang="en-US" sz="3200" b="0" i="0" u="none" strike="noStrike" baseline="0">
                <a:solidFill>
                  <a:schemeClr val="bg1"/>
                </a:solidFill>
                <a:latin typeface="Century Gothic"/>
                <a:ea typeface="Segoe UI"/>
                <a:cs typeface="Segoe UI"/>
              </a:rPr>
              <a:t>v</a:t>
            </a:r>
            <a:r>
              <a:rPr lang="en-US" sz="3200" b="0" i="0" u="none" strike="noStrike" baseline="0">
                <a:solidFill>
                  <a:schemeClr val="bg1"/>
                </a:solidFill>
                <a:latin typeface="Arial"/>
                <a:ea typeface="Segoe UI"/>
                <a:cs typeface="Segoe UI"/>
              </a:rPr>
              <a:t>ision, </a:t>
            </a:r>
            <a:r>
              <a:rPr lang="en-US" sz="3200" b="0" i="0" u="none" strike="noStrike" baseline="0">
                <a:solidFill>
                  <a:schemeClr val="bg1"/>
                </a:solidFill>
                <a:latin typeface="Century Gothic"/>
                <a:ea typeface="Segoe UI"/>
                <a:cs typeface="Segoe UI"/>
              </a:rPr>
              <a:t>v</a:t>
            </a:r>
            <a:r>
              <a:rPr lang="en-US" sz="3200" b="0" i="0" u="none" strike="noStrike" baseline="0">
                <a:solidFill>
                  <a:schemeClr val="bg1"/>
                </a:solidFill>
                <a:latin typeface="Arial"/>
                <a:ea typeface="Segoe UI"/>
                <a:cs typeface="Segoe UI"/>
              </a:rPr>
              <a:t>alues, and </a:t>
            </a:r>
            <a:r>
              <a:rPr lang="en-US" sz="3200" b="0" i="0" u="none" strike="noStrike" baseline="0">
                <a:solidFill>
                  <a:schemeClr val="bg1"/>
                </a:solidFill>
                <a:latin typeface="Century Gothic"/>
                <a:ea typeface="Segoe UI"/>
                <a:cs typeface="Segoe UI"/>
              </a:rPr>
              <a:t>s</a:t>
            </a:r>
            <a:r>
              <a:rPr lang="en-US" sz="3200" b="0" i="0" u="none" strike="noStrike" baseline="0">
                <a:solidFill>
                  <a:schemeClr val="bg1"/>
                </a:solidFill>
                <a:latin typeface="Arial"/>
                <a:ea typeface="Segoe UI"/>
                <a:cs typeface="Segoe UI"/>
              </a:rPr>
              <a:t>tandards.</a:t>
            </a:r>
            <a:r>
              <a:rPr lang="en-US" sz="2400" b="0" i="0">
                <a:solidFill>
                  <a:srgbClr val="000000"/>
                </a:solidFill>
                <a:latin typeface="Arial"/>
                <a:ea typeface="Segoe UI"/>
                <a:cs typeface="Segoe UI"/>
              </a:rPr>
              <a:t>​</a:t>
            </a:r>
            <a:endParaRPr lang="en-US"/>
          </a:p>
        </p:txBody>
      </p:sp>
    </p:spTree>
    <p:extLst>
      <p:ext uri="{BB962C8B-B14F-4D97-AF65-F5344CB8AC3E}">
        <p14:creationId xmlns:p14="http://schemas.microsoft.com/office/powerpoint/2010/main" val="7544311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17</a:t>
            </a:fld>
            <a:endParaRPr spc="-25"/>
          </a:p>
        </p:txBody>
      </p:sp>
      <p:sp>
        <p:nvSpPr>
          <p:cNvPr id="6" name="TextBox 5">
            <a:extLst>
              <a:ext uri="{FF2B5EF4-FFF2-40B4-BE49-F238E27FC236}">
                <a16:creationId xmlns:a16="http://schemas.microsoft.com/office/drawing/2014/main" id="{986E03A9-E09F-764A-6ECD-4D80F8FA9904}"/>
              </a:ext>
            </a:extLst>
          </p:cNvPr>
          <p:cNvSpPr txBox="1"/>
          <p:nvPr/>
        </p:nvSpPr>
        <p:spPr>
          <a:xfrm>
            <a:off x="390059" y="675625"/>
            <a:ext cx="114080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i="0" u="none" strike="noStrike" baseline="0">
                <a:solidFill>
                  <a:schemeClr val="bg1"/>
                </a:solidFill>
                <a:latin typeface="ADLaM Display"/>
                <a:ea typeface="ADLaM Display"/>
                <a:cs typeface="ADLaM Display"/>
              </a:rPr>
              <a:t>Aligned Systems - Sustaining the Culture</a:t>
            </a:r>
            <a:r>
              <a:rPr lang="en-US" sz="4400" b="0" i="0">
                <a:solidFill>
                  <a:schemeClr val="bg1"/>
                </a:solidFill>
                <a:latin typeface="ADLaM Display"/>
                <a:ea typeface="ADLaM Display"/>
                <a:cs typeface="ADLaM Display"/>
              </a:rPr>
              <a:t>​</a:t>
            </a:r>
            <a:endParaRPr lang="en-US" sz="4400">
              <a:solidFill>
                <a:schemeClr val="bg1"/>
              </a:solidFill>
              <a:latin typeface="ADLaM Display"/>
              <a:ea typeface="ADLaM Display"/>
              <a:cs typeface="ADLaM Display"/>
            </a:endParaRPr>
          </a:p>
        </p:txBody>
      </p:sp>
      <p:sp>
        <p:nvSpPr>
          <p:cNvPr id="7" name="TextBox 6">
            <a:extLst>
              <a:ext uri="{FF2B5EF4-FFF2-40B4-BE49-F238E27FC236}">
                <a16:creationId xmlns:a16="http://schemas.microsoft.com/office/drawing/2014/main" id="{73A3BBC1-011C-9196-4573-41FDB42EC895}"/>
              </a:ext>
            </a:extLst>
          </p:cNvPr>
          <p:cNvSpPr txBox="1"/>
          <p:nvPr/>
        </p:nvSpPr>
        <p:spPr>
          <a:xfrm>
            <a:off x="490330" y="1683025"/>
            <a:ext cx="1078726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200" b="0" i="0" u="none" strike="noStrike" baseline="0">
                <a:solidFill>
                  <a:schemeClr val="bg1"/>
                </a:solidFill>
                <a:latin typeface="Arial"/>
                <a:ea typeface="Segoe UI"/>
                <a:cs typeface="Segoe UI"/>
              </a:rPr>
              <a:t>Championship Cultures create several specific systems for selection, execution, evaluation, recognition, correction, and succession. All of these various systems are developed, tweaked, and perfected over time to promote and support the Vision, Values, and Standards of your program on a daily basis. </a:t>
            </a:r>
            <a:r>
              <a:rPr lang="en-US" sz="3200" b="0" i="0">
                <a:solidFill>
                  <a:schemeClr val="bg1"/>
                </a:solidFill>
                <a:latin typeface="Arial"/>
                <a:ea typeface="Segoe UI"/>
                <a:cs typeface="Segoe UI"/>
              </a:rPr>
              <a:t>​</a:t>
            </a:r>
          </a:p>
          <a:p>
            <a:pPr algn="ctr" rtl="0"/>
            <a:r>
              <a:rPr lang="en-US" sz="3200" b="0" i="0" u="none" strike="noStrike" baseline="0">
                <a:solidFill>
                  <a:schemeClr val="bg1"/>
                </a:solidFill>
                <a:latin typeface="Arial"/>
                <a:ea typeface="Segoe UI"/>
                <a:cs typeface="Segoe UI"/>
              </a:rPr>
              <a:t>By developing and aligning your systems, you build a sustainable, self-perpetuating, virtuous cycle that ensures you obtain, develop, and keep the right kind of people and practices within your culture.</a:t>
            </a:r>
            <a:r>
              <a:rPr lang="en-US" sz="3200" b="0" i="0">
                <a:solidFill>
                  <a:schemeClr val="bg1"/>
                </a:solidFill>
                <a:latin typeface="Arial"/>
                <a:ea typeface="Segoe UI"/>
                <a:cs typeface="Segoe UI"/>
              </a:rPr>
              <a:t>​</a:t>
            </a:r>
            <a:endParaRPr lang="en-US" sz="3200">
              <a:solidFill>
                <a:schemeClr val="bg1"/>
              </a:solidFill>
            </a:endParaRPr>
          </a:p>
        </p:txBody>
      </p:sp>
    </p:spTree>
    <p:extLst>
      <p:ext uri="{BB962C8B-B14F-4D97-AF65-F5344CB8AC3E}">
        <p14:creationId xmlns:p14="http://schemas.microsoft.com/office/powerpoint/2010/main" val="11166725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pic>
        <p:nvPicPr>
          <p:cNvPr id="4" name="object 4"/>
          <p:cNvPicPr/>
          <p:nvPr/>
        </p:nvPicPr>
        <p:blipFill>
          <a:blip r:embed="rId4" cstate="print"/>
          <a:stretch>
            <a:fillRect/>
          </a:stretch>
        </p:blipFill>
        <p:spPr>
          <a:xfrm>
            <a:off x="6747953" y="695750"/>
            <a:ext cx="5444046" cy="5315303"/>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18</a:t>
            </a:fld>
            <a:endParaRPr spc="-25"/>
          </a:p>
        </p:txBody>
      </p:sp>
      <p:sp>
        <p:nvSpPr>
          <p:cNvPr id="6" name="TextBox 5">
            <a:extLst>
              <a:ext uri="{FF2B5EF4-FFF2-40B4-BE49-F238E27FC236}">
                <a16:creationId xmlns:a16="http://schemas.microsoft.com/office/drawing/2014/main" id="{E12DE9C5-74B2-5D47-458D-2F9F33B88ABA}"/>
              </a:ext>
            </a:extLst>
          </p:cNvPr>
          <p:cNvSpPr txBox="1"/>
          <p:nvPr/>
        </p:nvSpPr>
        <p:spPr>
          <a:xfrm>
            <a:off x="331772" y="474967"/>
            <a:ext cx="6202017"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4400" b="1" i="0" u="none" strike="noStrike" baseline="0">
                <a:solidFill>
                  <a:srgbClr val="000000"/>
                </a:solidFill>
                <a:latin typeface="ADLaM Display"/>
                <a:ea typeface="ADLaM Display"/>
                <a:cs typeface="ADLaM Display"/>
              </a:rPr>
              <a:t>Six Signature Traits of Inclusive Leadership</a:t>
            </a:r>
            <a:r>
              <a:rPr lang="en-US" sz="4400" b="0" i="0">
                <a:solidFill>
                  <a:srgbClr val="000000"/>
                </a:solidFill>
                <a:latin typeface="EB Garamond"/>
                <a:ea typeface="Segoe UI"/>
                <a:cs typeface="Segoe UI"/>
              </a:rPr>
              <a:t>​</a:t>
            </a:r>
          </a:p>
          <a:p>
            <a:pPr algn="ctr" rtl="0"/>
            <a:r>
              <a:rPr lang="en-US" sz="3600" b="0" i="0">
                <a:solidFill>
                  <a:srgbClr val="000000"/>
                </a:solidFill>
                <a:latin typeface="EB Garamond"/>
                <a:ea typeface="Segoe UI"/>
                <a:cs typeface="Segoe UI"/>
              </a:rPr>
              <a:t>​</a:t>
            </a:r>
            <a:endParaRPr lang="en-US"/>
          </a:p>
        </p:txBody>
      </p:sp>
      <p:sp>
        <p:nvSpPr>
          <p:cNvPr id="7" name="TextBox 6">
            <a:extLst>
              <a:ext uri="{FF2B5EF4-FFF2-40B4-BE49-F238E27FC236}">
                <a16:creationId xmlns:a16="http://schemas.microsoft.com/office/drawing/2014/main" id="{57C8D7AE-30DF-460E-48E7-96E4B6327E9E}"/>
              </a:ext>
            </a:extLst>
          </p:cNvPr>
          <p:cNvSpPr txBox="1"/>
          <p:nvPr/>
        </p:nvSpPr>
        <p:spPr>
          <a:xfrm>
            <a:off x="544512" y="1945020"/>
            <a:ext cx="5777947"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0" indent="-406400" algn="l" rtl="0">
              <a:buFont typeface="EB Garamond SemiBold,Sans-Serif"/>
              <a:buChar char="●"/>
            </a:pPr>
            <a:r>
              <a:rPr lang="en-US" sz="2800" b="1" i="0" u="none" strike="noStrike" baseline="0">
                <a:solidFill>
                  <a:schemeClr val="tx1">
                    <a:lumMod val="65000"/>
                    <a:lumOff val="35000"/>
                  </a:schemeClr>
                </a:solidFill>
                <a:latin typeface="Arial Black"/>
                <a:ea typeface="Arial"/>
                <a:cs typeface="Arial"/>
              </a:rPr>
              <a:t>Commitment</a:t>
            </a:r>
            <a:r>
              <a:rPr lang="en-US" sz="2800" b="1" i="0">
                <a:solidFill>
                  <a:schemeClr val="tx1">
                    <a:lumMod val="65000"/>
                    <a:lumOff val="35000"/>
                  </a:schemeClr>
                </a:solidFill>
                <a:latin typeface="Arial Black"/>
                <a:ea typeface="Arial"/>
                <a:cs typeface="Arial"/>
              </a:rPr>
              <a:t>​</a:t>
            </a:r>
          </a:p>
          <a:p>
            <a:pPr algn="l" rtl="0"/>
            <a:r>
              <a:rPr lang="en-US" sz="2800" b="1" i="0">
                <a:solidFill>
                  <a:srgbClr val="000000"/>
                </a:solidFill>
                <a:latin typeface="Arial Black"/>
                <a:ea typeface="Segoe UI"/>
                <a:cs typeface="Segoe UI"/>
              </a:rPr>
              <a:t>​</a:t>
            </a:r>
          </a:p>
          <a:p>
            <a:pPr marL="457200" lvl="0" indent="-406400" algn="l" rtl="0">
              <a:buFont typeface="EB Garamond SemiBold,Sans-Serif"/>
              <a:buChar char="●"/>
            </a:pPr>
            <a:r>
              <a:rPr lang="en-US" sz="2800" b="1" i="0" u="none" strike="noStrike" baseline="0">
                <a:solidFill>
                  <a:srgbClr val="C00000"/>
                </a:solidFill>
                <a:latin typeface="Arial Black"/>
                <a:ea typeface="Arial"/>
                <a:cs typeface="Arial"/>
              </a:rPr>
              <a:t>Courage</a:t>
            </a:r>
            <a:r>
              <a:rPr lang="en-US" sz="2800" b="1" i="0">
                <a:solidFill>
                  <a:srgbClr val="C00000"/>
                </a:solidFill>
                <a:latin typeface="Arial Black"/>
                <a:ea typeface="Arial"/>
                <a:cs typeface="Arial"/>
              </a:rPr>
              <a:t>​</a:t>
            </a:r>
          </a:p>
          <a:p>
            <a:pPr algn="l" rtl="0"/>
            <a:r>
              <a:rPr lang="en-US" sz="2800" b="1" i="0">
                <a:solidFill>
                  <a:srgbClr val="000000"/>
                </a:solidFill>
                <a:latin typeface="Arial Black"/>
                <a:ea typeface="Segoe UI"/>
                <a:cs typeface="Segoe UI"/>
              </a:rPr>
              <a:t>​</a:t>
            </a:r>
          </a:p>
          <a:p>
            <a:pPr marL="457200" lvl="0" indent="-406400" algn="l" rtl="0">
              <a:buFont typeface="EB Garamond SemiBold,Sans-Serif"/>
              <a:buChar char="●"/>
            </a:pPr>
            <a:r>
              <a:rPr lang="en-US" sz="2800" b="1" i="0" u="none" strike="noStrike" baseline="0">
                <a:solidFill>
                  <a:schemeClr val="tx1">
                    <a:lumMod val="65000"/>
                    <a:lumOff val="35000"/>
                  </a:schemeClr>
                </a:solidFill>
                <a:latin typeface="Arial Black"/>
                <a:ea typeface="Arial"/>
                <a:cs typeface="Arial"/>
              </a:rPr>
              <a:t>Cognizance of bias</a:t>
            </a:r>
            <a:r>
              <a:rPr lang="en-US" sz="2800" b="1" i="0">
                <a:solidFill>
                  <a:schemeClr val="tx1">
                    <a:lumMod val="65000"/>
                    <a:lumOff val="35000"/>
                  </a:schemeClr>
                </a:solidFill>
                <a:latin typeface="Arial Black"/>
                <a:ea typeface="Arial"/>
                <a:cs typeface="Arial"/>
              </a:rPr>
              <a:t>​</a:t>
            </a:r>
          </a:p>
          <a:p>
            <a:pPr algn="l" rtl="0"/>
            <a:r>
              <a:rPr lang="en-US" sz="2800" b="1" i="0">
                <a:solidFill>
                  <a:srgbClr val="000000"/>
                </a:solidFill>
                <a:latin typeface="Arial Black"/>
                <a:ea typeface="Segoe UI"/>
                <a:cs typeface="Segoe UI"/>
              </a:rPr>
              <a:t>​</a:t>
            </a:r>
          </a:p>
          <a:p>
            <a:pPr marL="457200" lvl="0" indent="-406400" algn="l" rtl="0">
              <a:buFont typeface="EB Garamond SemiBold,Sans-Serif"/>
              <a:buChar char="●"/>
            </a:pPr>
            <a:r>
              <a:rPr lang="en-US" sz="2800" b="1" i="0" u="none" strike="noStrike" baseline="0">
                <a:solidFill>
                  <a:srgbClr val="C00000"/>
                </a:solidFill>
                <a:latin typeface="Arial Black"/>
                <a:ea typeface="Arial"/>
                <a:cs typeface="Arial"/>
              </a:rPr>
              <a:t>Curiosity</a:t>
            </a:r>
            <a:r>
              <a:rPr lang="en-US" sz="2800" b="1" i="0">
                <a:solidFill>
                  <a:srgbClr val="C00000"/>
                </a:solidFill>
                <a:latin typeface="Arial Black"/>
                <a:ea typeface="Arial"/>
                <a:cs typeface="Arial"/>
              </a:rPr>
              <a:t>​</a:t>
            </a:r>
          </a:p>
          <a:p>
            <a:pPr algn="l" rtl="0"/>
            <a:r>
              <a:rPr lang="en-US" sz="2800" b="1" i="0">
                <a:solidFill>
                  <a:srgbClr val="000000"/>
                </a:solidFill>
                <a:latin typeface="Arial Black"/>
                <a:ea typeface="Segoe UI"/>
                <a:cs typeface="Segoe UI"/>
              </a:rPr>
              <a:t>​</a:t>
            </a:r>
          </a:p>
          <a:p>
            <a:pPr marL="457200" lvl="0" indent="-406400" algn="l" rtl="0">
              <a:buFont typeface="EB Garamond SemiBold,Sans-Serif"/>
              <a:buChar char="●"/>
            </a:pPr>
            <a:r>
              <a:rPr lang="en-US" sz="2800" b="1" i="0" u="none" strike="noStrike" baseline="0">
                <a:solidFill>
                  <a:schemeClr val="tx1">
                    <a:lumMod val="65000"/>
                    <a:lumOff val="35000"/>
                  </a:schemeClr>
                </a:solidFill>
                <a:latin typeface="Arial Black"/>
                <a:ea typeface="Arial"/>
                <a:cs typeface="Arial"/>
              </a:rPr>
              <a:t>Cultural Intelligence</a:t>
            </a:r>
            <a:r>
              <a:rPr lang="en-US" sz="2800" b="1" i="0">
                <a:solidFill>
                  <a:schemeClr val="tx1">
                    <a:lumMod val="65000"/>
                    <a:lumOff val="35000"/>
                  </a:schemeClr>
                </a:solidFill>
                <a:latin typeface="Arial Black"/>
                <a:ea typeface="Arial"/>
                <a:cs typeface="Arial"/>
              </a:rPr>
              <a:t>​</a:t>
            </a:r>
          </a:p>
          <a:p>
            <a:pPr algn="l" rtl="0"/>
            <a:r>
              <a:rPr lang="en-US" sz="2800" b="1" i="0">
                <a:solidFill>
                  <a:srgbClr val="000000"/>
                </a:solidFill>
                <a:latin typeface="Arial Black"/>
                <a:ea typeface="Segoe UI"/>
                <a:cs typeface="Segoe UI"/>
              </a:rPr>
              <a:t>​</a:t>
            </a:r>
          </a:p>
          <a:p>
            <a:pPr marL="457200" lvl="0" indent="-406400" algn="l" rtl="0">
              <a:buFont typeface="EB Garamond SemiBold,Sans-Serif"/>
              <a:buChar char="●"/>
            </a:pPr>
            <a:r>
              <a:rPr lang="en-US" sz="2800" b="1" i="0" u="none" strike="noStrike" baseline="0">
                <a:solidFill>
                  <a:srgbClr val="C00000"/>
                </a:solidFill>
                <a:latin typeface="Arial Black"/>
                <a:ea typeface="Arial"/>
                <a:cs typeface="Arial"/>
              </a:rPr>
              <a:t>Collaboration</a:t>
            </a:r>
            <a:r>
              <a:rPr lang="en-US" sz="2800" b="1" i="0">
                <a:solidFill>
                  <a:srgbClr val="C00000"/>
                </a:solidFill>
                <a:latin typeface="Arial Black"/>
                <a:ea typeface="Arial"/>
                <a:cs typeface="Arial"/>
              </a:rPr>
              <a:t>​</a:t>
            </a:r>
          </a:p>
          <a:p>
            <a:pPr algn="l" rtl="0"/>
            <a:r>
              <a:rPr lang="en-US" sz="2000" b="0" i="0">
                <a:solidFill>
                  <a:srgbClr val="000000"/>
                </a:solidFill>
                <a:latin typeface="EB Garamond"/>
                <a:ea typeface="Segoe UI"/>
                <a:cs typeface="Segoe UI"/>
              </a:rPr>
              <a:t>​</a:t>
            </a:r>
            <a:endParaRPr lang="en-US"/>
          </a:p>
        </p:txBody>
      </p:sp>
    </p:spTree>
    <p:extLst>
      <p:ext uri="{BB962C8B-B14F-4D97-AF65-F5344CB8AC3E}">
        <p14:creationId xmlns:p14="http://schemas.microsoft.com/office/powerpoint/2010/main" val="3547137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74329"/>
            <a:ext cx="2097024" cy="249936"/>
          </a:xfrm>
          <a:prstGeom prst="rect">
            <a:avLst/>
          </a:prstGeom>
        </p:spPr>
      </p:pic>
      <p:pic>
        <p:nvPicPr>
          <p:cNvPr id="3" name="object 3"/>
          <p:cNvPicPr/>
          <p:nvPr/>
        </p:nvPicPr>
        <p:blipFill>
          <a:blip r:embed="rId3" cstate="print"/>
          <a:stretch>
            <a:fillRect/>
          </a:stretch>
        </p:blipFill>
        <p:spPr>
          <a:xfrm>
            <a:off x="302211" y="128177"/>
            <a:ext cx="1898903" cy="152399"/>
          </a:xfrm>
          <a:prstGeom prst="rect">
            <a:avLst/>
          </a:prstGeom>
        </p:spPr>
      </p:pic>
      <p:pic>
        <p:nvPicPr>
          <p:cNvPr id="4" name="object 4"/>
          <p:cNvPicPr/>
          <p:nvPr/>
        </p:nvPicPr>
        <p:blipFill>
          <a:blip r:embed="rId4" cstate="print"/>
          <a:stretch>
            <a:fillRect/>
          </a:stretch>
        </p:blipFill>
        <p:spPr>
          <a:xfrm>
            <a:off x="6747950" y="1113748"/>
            <a:ext cx="5444049" cy="5295164"/>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19</a:t>
            </a:fld>
            <a:endParaRPr spc="-25"/>
          </a:p>
        </p:txBody>
      </p:sp>
      <p:sp>
        <p:nvSpPr>
          <p:cNvPr id="6" name="TextBox 5">
            <a:extLst>
              <a:ext uri="{FF2B5EF4-FFF2-40B4-BE49-F238E27FC236}">
                <a16:creationId xmlns:a16="http://schemas.microsoft.com/office/drawing/2014/main" id="{20FBE700-8073-E23C-E447-9E1208A43E5F}"/>
              </a:ext>
            </a:extLst>
          </p:cNvPr>
          <p:cNvSpPr txBox="1"/>
          <p:nvPr/>
        </p:nvSpPr>
        <p:spPr>
          <a:xfrm>
            <a:off x="-400673" y="280584"/>
            <a:ext cx="914370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4400" b="1" i="0" u="none" strike="noStrike" baseline="0">
                <a:solidFill>
                  <a:srgbClr val="A53010"/>
                </a:solidFill>
                <a:latin typeface="ADLaM Display"/>
                <a:ea typeface="ADLaM Display"/>
                <a:cs typeface="ADLaM Display"/>
              </a:rPr>
              <a:t>Modeling Inclusive Behaviors</a:t>
            </a:r>
            <a:r>
              <a:rPr lang="en-US" sz="4400" b="1" i="0">
                <a:solidFill>
                  <a:srgbClr val="000000"/>
                </a:solidFill>
                <a:latin typeface="ADLaM Display"/>
                <a:ea typeface="ADLaM Display"/>
                <a:cs typeface="ADLaM Display"/>
              </a:rPr>
              <a:t>​</a:t>
            </a:r>
          </a:p>
          <a:p>
            <a:pPr algn="ctr" rtl="0"/>
            <a:r>
              <a:rPr lang="en-US" sz="4400" b="1" i="0" u="none" strike="noStrike" baseline="0">
                <a:solidFill>
                  <a:srgbClr val="766F54"/>
                </a:solidFill>
                <a:latin typeface="ADLaM Display"/>
                <a:ea typeface="ADLaM Display"/>
                <a:cs typeface="ADLaM Display"/>
              </a:rPr>
              <a:t>Invest in The Team</a:t>
            </a:r>
            <a:r>
              <a:rPr lang="en-US" sz="4400" b="1" i="0">
                <a:solidFill>
                  <a:srgbClr val="000000"/>
                </a:solidFill>
                <a:latin typeface="ADLaM Display"/>
                <a:ea typeface="ADLaM Display"/>
                <a:cs typeface="ADLaM Display"/>
              </a:rPr>
              <a:t>​</a:t>
            </a:r>
            <a:endParaRPr lang="en-US" sz="4400">
              <a:latin typeface="ADLaM Display"/>
              <a:ea typeface="ADLaM Display"/>
              <a:cs typeface="ADLaM Display"/>
            </a:endParaRPr>
          </a:p>
        </p:txBody>
      </p:sp>
      <p:sp>
        <p:nvSpPr>
          <p:cNvPr id="8" name="TextBox 7">
            <a:extLst>
              <a:ext uri="{FF2B5EF4-FFF2-40B4-BE49-F238E27FC236}">
                <a16:creationId xmlns:a16="http://schemas.microsoft.com/office/drawing/2014/main" id="{4B4CF39F-F0EC-8F98-991B-B95275DBD489}"/>
              </a:ext>
            </a:extLst>
          </p:cNvPr>
          <p:cNvSpPr txBox="1"/>
          <p:nvPr/>
        </p:nvSpPr>
        <p:spPr>
          <a:xfrm>
            <a:off x="208985" y="1725714"/>
            <a:ext cx="614900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i="0" u="none" strike="noStrike" baseline="0">
                <a:solidFill>
                  <a:srgbClr val="A53010"/>
                </a:solidFill>
                <a:latin typeface="Arial"/>
              </a:rPr>
              <a:t>Empowerment: </a:t>
            </a:r>
            <a:r>
              <a:rPr lang="en-US" sz="2400" b="0" i="0" u="none" strike="noStrike" baseline="0">
                <a:solidFill>
                  <a:srgbClr val="000000"/>
                </a:solidFill>
                <a:latin typeface="Arial"/>
              </a:rPr>
              <a:t>Enabling people to develop and excel.</a:t>
            </a:r>
            <a:r>
              <a:rPr lang="en-US" sz="2400" b="0" i="0">
                <a:solidFill>
                  <a:srgbClr val="000000"/>
                </a:solidFill>
                <a:latin typeface="Arial"/>
                <a:ea typeface="Arial"/>
                <a:cs typeface="Arial"/>
              </a:rPr>
              <a:t>​</a:t>
            </a:r>
            <a:br>
              <a:rPr lang="en-US" sz="2400" b="0" i="0">
                <a:latin typeface="Arial"/>
                <a:ea typeface="Arial"/>
                <a:cs typeface="Arial"/>
              </a:rPr>
            </a:br>
            <a:r>
              <a:rPr lang="en-US" sz="2400" b="1" i="0" u="none" strike="noStrike" baseline="0">
                <a:solidFill>
                  <a:srgbClr val="A53010"/>
                </a:solidFill>
                <a:latin typeface="Arial"/>
              </a:rPr>
              <a:t>Humility:</a:t>
            </a:r>
            <a:r>
              <a:rPr lang="en-US" sz="2400" b="0" i="0" u="none" strike="noStrike" baseline="0">
                <a:solidFill>
                  <a:srgbClr val="A53010"/>
                </a:solidFill>
                <a:latin typeface="Arial"/>
              </a:rPr>
              <a:t> </a:t>
            </a:r>
            <a:r>
              <a:rPr lang="en-US" sz="2400" b="0" i="0" u="none" strike="noStrike" baseline="0">
                <a:solidFill>
                  <a:srgbClr val="000000"/>
                </a:solidFill>
                <a:latin typeface="Arial"/>
              </a:rPr>
              <a:t>Admitting mistakes; learning from criticism and different points of view; acknowledging and seeking contributions of others to overcome one’s limitations.</a:t>
            </a:r>
            <a:r>
              <a:rPr lang="en-US" sz="2400" b="0" i="0">
                <a:solidFill>
                  <a:srgbClr val="000000"/>
                </a:solidFill>
                <a:latin typeface="Arial"/>
                <a:ea typeface="Arial"/>
                <a:cs typeface="Arial"/>
              </a:rPr>
              <a:t>​</a:t>
            </a:r>
            <a:br>
              <a:rPr lang="en-US" sz="2400" b="0" i="0">
                <a:latin typeface="Arial"/>
                <a:ea typeface="Arial"/>
                <a:cs typeface="Arial"/>
              </a:rPr>
            </a:br>
            <a:r>
              <a:rPr lang="en-US" sz="2400" b="0" i="0">
                <a:solidFill>
                  <a:srgbClr val="000000"/>
                </a:solidFill>
                <a:latin typeface="Arial"/>
                <a:ea typeface="Arial"/>
                <a:cs typeface="Arial"/>
              </a:rPr>
              <a:t>​</a:t>
            </a:r>
            <a:r>
              <a:rPr lang="en-US" sz="2400" b="1" i="0" u="none" strike="noStrike" baseline="0">
                <a:solidFill>
                  <a:srgbClr val="A53010"/>
                </a:solidFill>
                <a:latin typeface="Arial"/>
              </a:rPr>
              <a:t>Courage:</a:t>
            </a:r>
            <a:r>
              <a:rPr lang="en-US" sz="2400" b="0" i="0" u="none" strike="noStrike" baseline="0">
                <a:solidFill>
                  <a:srgbClr val="000000"/>
                </a:solidFill>
                <a:latin typeface="Arial"/>
              </a:rPr>
              <a:t> Putting personal interests aside to achieve what needs to be done; acting on convictions and principles even when it requires personal risk-taking.</a:t>
            </a:r>
            <a:r>
              <a:rPr lang="en-US" sz="2400" b="0" i="0">
                <a:solidFill>
                  <a:srgbClr val="000000"/>
                </a:solidFill>
                <a:latin typeface="Arial"/>
                <a:ea typeface="Arial"/>
                <a:cs typeface="Arial"/>
              </a:rPr>
              <a:t>​</a:t>
            </a:r>
            <a:br>
              <a:rPr lang="en-US" sz="2400" b="0" i="0">
                <a:latin typeface="Arial"/>
                <a:ea typeface="Arial"/>
                <a:cs typeface="Arial"/>
              </a:rPr>
            </a:br>
            <a:r>
              <a:rPr lang="en-US" sz="2400" b="0" i="0">
                <a:solidFill>
                  <a:srgbClr val="000000"/>
                </a:solidFill>
                <a:latin typeface="Arial"/>
                <a:ea typeface="Arial"/>
                <a:cs typeface="Arial"/>
              </a:rPr>
              <a:t>​</a:t>
            </a:r>
            <a:r>
              <a:rPr lang="en-US" sz="2400" b="1" i="0" u="none" strike="noStrike" baseline="0">
                <a:solidFill>
                  <a:srgbClr val="A53010"/>
                </a:solidFill>
                <a:latin typeface="Arial"/>
              </a:rPr>
              <a:t>Accountability:</a:t>
            </a:r>
            <a:r>
              <a:rPr lang="en-US" sz="2400" b="0" i="0" u="none" strike="noStrike" baseline="0">
                <a:solidFill>
                  <a:srgbClr val="0070C0"/>
                </a:solidFill>
                <a:latin typeface="Arial"/>
              </a:rPr>
              <a:t> </a:t>
            </a:r>
            <a:r>
              <a:rPr lang="en-US" sz="2400" b="0" i="0" u="none" strike="noStrike" baseline="0">
                <a:solidFill>
                  <a:srgbClr val="000000"/>
                </a:solidFill>
                <a:latin typeface="Arial"/>
              </a:rPr>
              <a:t>Demonstrating confidence in people by holding them responsible for performance they can control.</a:t>
            </a:r>
            <a:endParaRPr lang="en-US" sz="2400"/>
          </a:p>
        </p:txBody>
      </p:sp>
    </p:spTree>
    <p:extLst>
      <p:ext uri="{BB962C8B-B14F-4D97-AF65-F5344CB8AC3E}">
        <p14:creationId xmlns:p14="http://schemas.microsoft.com/office/powerpoint/2010/main" val="2403182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 y="0"/>
            <a:ext cx="12192000" cy="6858000"/>
          </a:xfrm>
          <a:custGeom>
            <a:avLst/>
            <a:gdLst/>
            <a:ahLst/>
            <a:cxnLst/>
            <a:rect l="l" t="t" r="r" b="b"/>
            <a:pathLst>
              <a:path w="12192000" h="6858000">
                <a:moveTo>
                  <a:pt x="12191998" y="0"/>
                </a:moveTo>
                <a:lnTo>
                  <a:pt x="0" y="0"/>
                </a:lnTo>
                <a:lnTo>
                  <a:pt x="0" y="6857999"/>
                </a:lnTo>
                <a:lnTo>
                  <a:pt x="12191998" y="6857999"/>
                </a:lnTo>
                <a:lnTo>
                  <a:pt x="12191998" y="0"/>
                </a:lnTo>
                <a:close/>
              </a:path>
            </a:pathLst>
          </a:custGeom>
          <a:solidFill>
            <a:srgbClr val="000000">
              <a:alpha val="501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9808464" y="6406895"/>
            <a:ext cx="2097024" cy="249936"/>
          </a:xfrm>
          <a:prstGeom prst="rect">
            <a:avLst/>
          </a:prstGeom>
        </p:spPr>
      </p:pic>
      <p:pic>
        <p:nvPicPr>
          <p:cNvPr id="5" name="object 5"/>
          <p:cNvPicPr/>
          <p:nvPr/>
        </p:nvPicPr>
        <p:blipFill>
          <a:blip r:embed="rId4" cstate="print"/>
          <a:stretch>
            <a:fillRect/>
          </a:stretch>
        </p:blipFill>
        <p:spPr>
          <a:xfrm>
            <a:off x="329184" y="316991"/>
            <a:ext cx="1898903" cy="152399"/>
          </a:xfrm>
          <a:prstGeom prst="rect">
            <a:avLst/>
          </a:prstGeom>
        </p:spPr>
      </p:pic>
      <p:sp>
        <p:nvSpPr>
          <p:cNvPr id="6" name="object 6"/>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a:t>
            </a:fld>
            <a:endParaRPr spc="-25"/>
          </a:p>
        </p:txBody>
      </p:sp>
      <p:sp>
        <p:nvSpPr>
          <p:cNvPr id="7" name="TextBox 6">
            <a:extLst>
              <a:ext uri="{FF2B5EF4-FFF2-40B4-BE49-F238E27FC236}">
                <a16:creationId xmlns:a16="http://schemas.microsoft.com/office/drawing/2014/main" id="{79FB604C-5C13-F967-630D-12B640B12AC1}"/>
              </a:ext>
            </a:extLst>
          </p:cNvPr>
          <p:cNvSpPr txBox="1"/>
          <p:nvPr/>
        </p:nvSpPr>
        <p:spPr>
          <a:xfrm>
            <a:off x="1364974" y="490330"/>
            <a:ext cx="980660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a:solidFill>
                  <a:schemeClr val="bg1"/>
                </a:solidFill>
                <a:latin typeface="ADLaM Display"/>
              </a:rPr>
              <a:t>     </a:t>
            </a:r>
            <a:r>
              <a:rPr lang="en-US" sz="6600" b="1" i="0" u="none" strike="noStrike" baseline="0">
                <a:solidFill>
                  <a:schemeClr val="bg1"/>
                </a:solidFill>
                <a:latin typeface="ADLaM Display"/>
              </a:rPr>
              <a:t>Service Standards</a:t>
            </a:r>
            <a:endParaRPr lang="en-US" sz="6600">
              <a:solidFill>
                <a:schemeClr val="bg1"/>
              </a:solidFill>
            </a:endParaRPr>
          </a:p>
        </p:txBody>
      </p:sp>
      <p:sp>
        <p:nvSpPr>
          <p:cNvPr id="8" name="TextBox 7">
            <a:extLst>
              <a:ext uri="{FF2B5EF4-FFF2-40B4-BE49-F238E27FC236}">
                <a16:creationId xmlns:a16="http://schemas.microsoft.com/office/drawing/2014/main" id="{2E5F460F-F77C-B66A-8F09-6B41C46CC899}"/>
              </a:ext>
            </a:extLst>
          </p:cNvPr>
          <p:cNvSpPr txBox="1"/>
          <p:nvPr/>
        </p:nvSpPr>
        <p:spPr>
          <a:xfrm>
            <a:off x="1674171" y="1817424"/>
            <a:ext cx="883919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6600" b="0" i="0" u="none" strike="noStrike" baseline="0">
                <a:solidFill>
                  <a:schemeClr val="bg1"/>
                </a:solidFill>
                <a:latin typeface="Calibri"/>
                <a:ea typeface="Segoe UI"/>
                <a:cs typeface="Segoe UI"/>
              </a:rPr>
              <a:t>Courteous</a:t>
            </a:r>
            <a:r>
              <a:rPr lang="en-US" sz="6600" b="0" i="0">
                <a:solidFill>
                  <a:schemeClr val="bg1"/>
                </a:solidFill>
                <a:latin typeface="Calibri"/>
                <a:ea typeface="Segoe UI"/>
                <a:cs typeface="Segoe UI"/>
              </a:rPr>
              <a:t>​</a:t>
            </a:r>
          </a:p>
          <a:p>
            <a:pPr algn="ctr" rtl="0"/>
            <a:r>
              <a:rPr lang="en-US" sz="6600" b="0" i="0" u="none" strike="noStrike" baseline="0">
                <a:solidFill>
                  <a:schemeClr val="bg1"/>
                </a:solidFill>
                <a:latin typeface="Calibri"/>
                <a:ea typeface="Segoe UI"/>
                <a:cs typeface="Segoe UI"/>
              </a:rPr>
              <a:t>Responsive</a:t>
            </a:r>
            <a:r>
              <a:rPr lang="en-US" sz="6600" b="0" i="0">
                <a:solidFill>
                  <a:schemeClr val="bg1"/>
                </a:solidFill>
                <a:latin typeface="Calibri"/>
                <a:ea typeface="Segoe UI"/>
                <a:cs typeface="Segoe UI"/>
              </a:rPr>
              <a:t>​</a:t>
            </a:r>
          </a:p>
          <a:p>
            <a:pPr algn="ctr" rtl="0"/>
            <a:r>
              <a:rPr lang="en-US" sz="6600" b="0" i="0" u="none" strike="noStrike" baseline="0">
                <a:solidFill>
                  <a:schemeClr val="bg1"/>
                </a:solidFill>
                <a:latin typeface="Calibri"/>
                <a:ea typeface="Segoe UI"/>
                <a:cs typeface="Segoe UI"/>
              </a:rPr>
              <a:t>Effective</a:t>
            </a:r>
            <a:r>
              <a:rPr lang="en-US" sz="6600" b="0" i="0">
                <a:solidFill>
                  <a:schemeClr val="bg1"/>
                </a:solidFill>
                <a:latin typeface="Calibri"/>
                <a:ea typeface="Segoe UI"/>
                <a:cs typeface="Segoe UI"/>
              </a:rPr>
              <a:t>​</a:t>
            </a:r>
          </a:p>
          <a:p>
            <a:pPr algn="ctr" rtl="0"/>
            <a:r>
              <a:rPr lang="en-US" sz="6600" b="0" i="0" u="none" strike="noStrike" baseline="0">
                <a:solidFill>
                  <a:schemeClr val="bg1"/>
                </a:solidFill>
                <a:latin typeface="Calibri"/>
                <a:ea typeface="Segoe UI"/>
                <a:cs typeface="Segoe UI"/>
              </a:rPr>
              <a:t>Efficient</a:t>
            </a:r>
            <a:r>
              <a:rPr lang="en-US" sz="6600" b="0" i="0">
                <a:solidFill>
                  <a:schemeClr val="bg1"/>
                </a:solidFill>
                <a:latin typeface="Calibri"/>
                <a:ea typeface="Segoe UI"/>
                <a:cs typeface="Segoe UI"/>
              </a:rPr>
              <a:t>​</a:t>
            </a:r>
            <a:endParaRPr 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20</a:t>
            </a:fld>
            <a:endParaRPr spc="-25"/>
          </a:p>
        </p:txBody>
      </p:sp>
      <p:sp>
        <p:nvSpPr>
          <p:cNvPr id="6" name="TextBox 5">
            <a:extLst>
              <a:ext uri="{FF2B5EF4-FFF2-40B4-BE49-F238E27FC236}">
                <a16:creationId xmlns:a16="http://schemas.microsoft.com/office/drawing/2014/main" id="{19BB8C90-FFFC-E050-8298-0E3F3C77625A}"/>
              </a:ext>
            </a:extLst>
          </p:cNvPr>
          <p:cNvSpPr txBox="1"/>
          <p:nvPr/>
        </p:nvSpPr>
        <p:spPr>
          <a:xfrm>
            <a:off x="391290" y="475436"/>
            <a:ext cx="1141012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i="0" u="none" strike="noStrike" baseline="0">
                <a:solidFill>
                  <a:schemeClr val="bg1"/>
                </a:solidFill>
                <a:latin typeface="ADLaM Display"/>
                <a:ea typeface="ADLaM Display"/>
                <a:cs typeface="ADLaM Display"/>
              </a:rPr>
              <a:t>Lead Through Cognitive Awareness – </a:t>
            </a:r>
            <a:r>
              <a:rPr lang="en-US" sz="4400" b="1" i="0">
                <a:solidFill>
                  <a:schemeClr val="bg1"/>
                </a:solidFill>
                <a:latin typeface="ADLaM Display"/>
                <a:ea typeface="ADLaM Display"/>
                <a:cs typeface="ADLaM Display"/>
              </a:rPr>
              <a:t>​</a:t>
            </a:r>
            <a:br>
              <a:rPr lang="en-US" sz="4400" b="1" i="0">
                <a:latin typeface="ADLaM Display"/>
                <a:ea typeface="ADLaM Display"/>
                <a:cs typeface="ADLaM Display"/>
              </a:rPr>
            </a:br>
            <a:r>
              <a:rPr lang="en-US" sz="4400" b="1" i="0" u="none" strike="noStrike" baseline="0">
                <a:solidFill>
                  <a:schemeClr val="bg1"/>
                </a:solidFill>
                <a:latin typeface="ADLaM Display"/>
                <a:ea typeface="ADLaM Display"/>
                <a:cs typeface="ADLaM Display"/>
              </a:rPr>
              <a:t>Self Assessment Exercise Action Plan </a:t>
            </a:r>
            <a:endParaRPr lang="en-US" sz="4400" b="1">
              <a:solidFill>
                <a:schemeClr val="bg1"/>
              </a:solidFill>
              <a:latin typeface="Century Gothic" panose="020B0502020202020204"/>
              <a:ea typeface="ADLaM Display"/>
              <a:cs typeface="ADLaM Display"/>
            </a:endParaRPr>
          </a:p>
        </p:txBody>
      </p:sp>
      <p:sp>
        <p:nvSpPr>
          <p:cNvPr id="7" name="TextBox 6">
            <a:extLst>
              <a:ext uri="{FF2B5EF4-FFF2-40B4-BE49-F238E27FC236}">
                <a16:creationId xmlns:a16="http://schemas.microsoft.com/office/drawing/2014/main" id="{A3A75BA8-FF82-AF92-7790-022DC42EE9C0}"/>
              </a:ext>
            </a:extLst>
          </p:cNvPr>
          <p:cNvSpPr txBox="1"/>
          <p:nvPr/>
        </p:nvSpPr>
        <p:spPr>
          <a:xfrm>
            <a:off x="225286" y="1868556"/>
            <a:ext cx="1151613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0" i="1" u="none" strike="noStrike" baseline="0">
                <a:solidFill>
                  <a:schemeClr val="bg1"/>
                </a:solidFill>
                <a:latin typeface="Arial"/>
                <a:ea typeface="Segoe UI"/>
                <a:cs typeface="Segoe UI"/>
              </a:rPr>
              <a:t>Do you:</a:t>
            </a:r>
            <a:r>
              <a:rPr lang="en-US" sz="2400" b="0" i="0" u="none" strike="noStrike" baseline="0">
                <a:solidFill>
                  <a:schemeClr val="bg1"/>
                </a:solidFill>
                <a:latin typeface="Arial"/>
                <a:ea typeface="Segoe UI"/>
                <a:cs typeface="Segoe UI"/>
              </a:rPr>
              <a:t> </a:t>
            </a:r>
            <a:r>
              <a:rPr lang="en-US" sz="2400" b="0" i="0">
                <a:solidFill>
                  <a:schemeClr val="bg1"/>
                </a:solidFill>
                <a:latin typeface="Arial"/>
                <a:ea typeface="Segoe UI"/>
                <a:cs typeface="Segoe UI"/>
              </a:rPr>
              <a:t>​</a:t>
            </a:r>
          </a:p>
          <a:p>
            <a:pPr marL="342900" lvl="0" indent="-342900" algn="l" rtl="0">
              <a:buFont typeface="Arial,Sans-Serif"/>
              <a:buChar char="•"/>
            </a:pPr>
            <a:r>
              <a:rPr lang="en-US" sz="2400" b="0" i="0" u="none" strike="noStrike" baseline="0">
                <a:solidFill>
                  <a:schemeClr val="bg1"/>
                </a:solidFill>
                <a:latin typeface="Arial"/>
                <a:ea typeface="Arial"/>
                <a:cs typeface="Arial"/>
              </a:rPr>
              <a:t>Ask for feedback from others about your work?</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Show gratitude or leave an appreciative note to recognize the efforts of others?</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Interrupt others while they are speaking….or roll your eyes?</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Raise your voice to get your point across?</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Hold yourself </a:t>
            </a:r>
            <a:r>
              <a:rPr lang="en-US" sz="2400" b="1" i="0" u="none" strike="noStrike" baseline="0">
                <a:solidFill>
                  <a:schemeClr val="bg1"/>
                </a:solidFill>
                <a:latin typeface="Arial"/>
                <a:ea typeface="Arial"/>
                <a:cs typeface="Arial"/>
              </a:rPr>
              <a:t>accountable</a:t>
            </a:r>
            <a:r>
              <a:rPr lang="en-US" sz="2400" b="0" i="0" u="none" strike="noStrike" baseline="0">
                <a:solidFill>
                  <a:schemeClr val="bg1"/>
                </a:solidFill>
                <a:latin typeface="Arial"/>
                <a:ea typeface="Arial"/>
                <a:cs typeface="Arial"/>
              </a:rPr>
              <a:t> when you make a mistake?</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Recognize someone new to the team?</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Give proper credit on a project?</a:t>
            </a:r>
            <a:r>
              <a:rPr lang="en-US" sz="2400" b="0" i="0">
                <a:solidFill>
                  <a:schemeClr val="bg1"/>
                </a:solidFill>
                <a:latin typeface="Arial"/>
                <a:ea typeface="Arial"/>
                <a:cs typeface="Arial"/>
              </a:rPr>
              <a:t>​</a:t>
            </a:r>
          </a:p>
          <a:p>
            <a:pPr marL="342900" lvl="0" indent="-342900" algn="l" rtl="0">
              <a:buFont typeface="Arial,Sans-Serif"/>
              <a:buChar char="•"/>
            </a:pPr>
            <a:r>
              <a:rPr lang="en-US" sz="2400" b="0" i="0" u="none" strike="noStrike" baseline="0">
                <a:solidFill>
                  <a:schemeClr val="bg1"/>
                </a:solidFill>
                <a:latin typeface="Arial"/>
                <a:ea typeface="Arial"/>
                <a:cs typeface="Arial"/>
              </a:rPr>
              <a:t>Are you supportive of others’ ideas during team meetings?</a:t>
            </a:r>
            <a:r>
              <a:rPr lang="en-US" sz="2400" b="0" i="0">
                <a:solidFill>
                  <a:schemeClr val="bg1"/>
                </a:solidFill>
                <a:latin typeface="Arial"/>
                <a:ea typeface="Arial"/>
                <a:cs typeface="Arial"/>
              </a:rPr>
              <a:t>​</a:t>
            </a:r>
          </a:p>
          <a:p>
            <a:pPr algn="l" rtl="0"/>
            <a:r>
              <a:rPr lang="en-US" sz="2400" b="0" i="0">
                <a:solidFill>
                  <a:schemeClr val="bg1"/>
                </a:solidFill>
                <a:latin typeface="Arial"/>
                <a:ea typeface="Segoe UI"/>
                <a:cs typeface="Segoe UI"/>
              </a:rPr>
              <a:t>​</a:t>
            </a:r>
          </a:p>
          <a:p>
            <a:pPr algn="l" rtl="0"/>
            <a:r>
              <a:rPr lang="en-US" sz="2400" b="0" i="0" u="none" strike="noStrike" baseline="0">
                <a:solidFill>
                  <a:schemeClr val="bg1"/>
                </a:solidFill>
                <a:latin typeface="Arial"/>
                <a:ea typeface="Segoe UI"/>
                <a:cs typeface="Segoe UI"/>
              </a:rPr>
              <a:t>What would you change about yourself….about your approach? </a:t>
            </a:r>
            <a:r>
              <a:rPr lang="en-US" sz="2400" b="0" i="0">
                <a:solidFill>
                  <a:schemeClr val="bg1"/>
                </a:solidFill>
                <a:latin typeface="Arial"/>
                <a:ea typeface="Segoe UI"/>
                <a:cs typeface="Segoe UI"/>
              </a:rPr>
              <a:t>​</a:t>
            </a:r>
          </a:p>
          <a:p>
            <a:pPr algn="l" rtl="0"/>
            <a:r>
              <a:rPr lang="en-US" sz="2400" b="0" i="0" u="none" strike="noStrike" baseline="0">
                <a:solidFill>
                  <a:schemeClr val="bg1"/>
                </a:solidFill>
                <a:latin typeface="Arial"/>
                <a:ea typeface="Segoe UI"/>
                <a:cs typeface="Segoe UI"/>
              </a:rPr>
              <a:t>Remember, your collective goal is to </a:t>
            </a:r>
            <a:r>
              <a:rPr lang="en-US" sz="2400" b="1" i="0" u="none" strike="noStrike" baseline="0">
                <a:solidFill>
                  <a:schemeClr val="bg1"/>
                </a:solidFill>
                <a:latin typeface="Arial"/>
                <a:ea typeface="Segoe UI"/>
                <a:cs typeface="Segoe UI"/>
              </a:rPr>
              <a:t>build a championship culture</a:t>
            </a:r>
            <a:r>
              <a:rPr lang="en-US" sz="2400" b="0" i="0">
                <a:solidFill>
                  <a:schemeClr val="bg1"/>
                </a:solidFill>
                <a:latin typeface="Arial"/>
                <a:ea typeface="Segoe UI"/>
                <a:cs typeface="Segoe UI"/>
              </a:rPr>
              <a:t>​</a:t>
            </a:r>
          </a:p>
          <a:p>
            <a:pPr algn="l" rtl="0"/>
            <a:r>
              <a:rPr lang="en-US" sz="1800" b="0" i="0">
                <a:solidFill>
                  <a:schemeClr val="bg1"/>
                </a:solidFill>
                <a:latin typeface="Arial"/>
                <a:ea typeface="Segoe UI"/>
                <a:cs typeface="Segoe UI"/>
              </a:rPr>
              <a:t>​</a:t>
            </a:r>
            <a:endParaRPr lang="en-US">
              <a:solidFill>
                <a:schemeClr val="bg1"/>
              </a:solidFill>
            </a:endParaRPr>
          </a:p>
        </p:txBody>
      </p:sp>
    </p:spTree>
    <p:extLst>
      <p:ext uri="{BB962C8B-B14F-4D97-AF65-F5344CB8AC3E}">
        <p14:creationId xmlns:p14="http://schemas.microsoft.com/office/powerpoint/2010/main" val="2745915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709" y="0"/>
            <a:ext cx="12192001" cy="6858000"/>
          </a:xfrm>
          <a:prstGeom prst="rect">
            <a:avLst/>
          </a:prstGeom>
        </p:spPr>
      </p:pic>
      <p:sp>
        <p:nvSpPr>
          <p:cNvPr id="3" name="object 3"/>
          <p:cNvSpPr/>
          <p:nvPr/>
        </p:nvSpPr>
        <p:spPr>
          <a:xfrm>
            <a:off x="0" y="0"/>
            <a:ext cx="12192000" cy="6858000"/>
          </a:xfrm>
          <a:custGeom>
            <a:avLst/>
            <a:gdLst/>
            <a:ahLst/>
            <a:cxnLst/>
            <a:rect l="l" t="t" r="r" b="b"/>
            <a:pathLst>
              <a:path w="12192000" h="6858000">
                <a:moveTo>
                  <a:pt x="12191998" y="0"/>
                </a:moveTo>
                <a:lnTo>
                  <a:pt x="0" y="0"/>
                </a:lnTo>
                <a:lnTo>
                  <a:pt x="0" y="6857999"/>
                </a:lnTo>
                <a:lnTo>
                  <a:pt x="12191998" y="6857999"/>
                </a:lnTo>
                <a:lnTo>
                  <a:pt x="12191998" y="0"/>
                </a:lnTo>
                <a:close/>
              </a:path>
            </a:pathLst>
          </a:custGeom>
          <a:solidFill>
            <a:srgbClr val="000000">
              <a:alpha val="501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9808464" y="6406895"/>
            <a:ext cx="2097024" cy="249936"/>
          </a:xfrm>
          <a:prstGeom prst="rect">
            <a:avLst/>
          </a:prstGeom>
        </p:spPr>
      </p:pic>
      <p:pic>
        <p:nvPicPr>
          <p:cNvPr id="5" name="object 5"/>
          <p:cNvPicPr/>
          <p:nvPr/>
        </p:nvPicPr>
        <p:blipFill>
          <a:blip r:embed="rId4" cstate="print"/>
          <a:stretch>
            <a:fillRect/>
          </a:stretch>
        </p:blipFill>
        <p:spPr>
          <a:xfrm>
            <a:off x="329184" y="316991"/>
            <a:ext cx="1898903" cy="152399"/>
          </a:xfrm>
          <a:prstGeom prst="rect">
            <a:avLst/>
          </a:prstGeom>
        </p:spPr>
      </p:pic>
      <p:sp>
        <p:nvSpPr>
          <p:cNvPr id="6" name="object 6"/>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21</a:t>
            </a:fld>
            <a:endParaRPr spc="-25"/>
          </a:p>
        </p:txBody>
      </p:sp>
      <p:sp>
        <p:nvSpPr>
          <p:cNvPr id="7" name="TextBox 6">
            <a:extLst>
              <a:ext uri="{FF2B5EF4-FFF2-40B4-BE49-F238E27FC236}">
                <a16:creationId xmlns:a16="http://schemas.microsoft.com/office/drawing/2014/main" id="{16775D6F-946B-DE95-E377-CA10B48AD268}"/>
              </a:ext>
            </a:extLst>
          </p:cNvPr>
          <p:cNvSpPr txBox="1"/>
          <p:nvPr/>
        </p:nvSpPr>
        <p:spPr>
          <a:xfrm>
            <a:off x="-997644" y="58431"/>
            <a:ext cx="951040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FFC000"/>
                </a:solidFill>
                <a:latin typeface="ADLaM Display"/>
                <a:ea typeface="ADLaM Display"/>
                <a:cs typeface="ADLaM Display"/>
              </a:rPr>
              <a:t>THANK YOU, </a:t>
            </a:r>
            <a:r>
              <a:rPr lang="en-US" sz="8000" b="1">
                <a:solidFill>
                  <a:srgbClr val="FFC000"/>
                </a:solidFill>
                <a:latin typeface="ADLaM Display"/>
                <a:ea typeface="ADLaM Display"/>
                <a:cs typeface="ADLaM Display"/>
              </a:rPr>
              <a:t>now give </a:t>
            </a:r>
            <a:r>
              <a:rPr lang="en-US" sz="8000" b="1" dirty="0">
                <a:solidFill>
                  <a:srgbClr val="FFC000"/>
                </a:solidFill>
                <a:latin typeface="ADLaM Display"/>
                <a:ea typeface="ADLaM Display"/>
                <a:cs typeface="ADLaM Display"/>
              </a:rPr>
              <a:t>yourselves </a:t>
            </a:r>
            <a:endParaRPr lang="en-US">
              <a:solidFill>
                <a:srgbClr val="000000"/>
              </a:solidFill>
              <a:latin typeface="Century Gothic" panose="020B0502020202020204"/>
              <a:ea typeface="ADLaM Display"/>
              <a:cs typeface="ADLaM Display"/>
            </a:endParaRPr>
          </a:p>
          <a:p>
            <a:pPr algn="ctr"/>
            <a:r>
              <a:rPr lang="en-US" sz="8000" b="1">
                <a:solidFill>
                  <a:srgbClr val="FFC000"/>
                </a:solidFill>
                <a:latin typeface="ADLaM Display"/>
                <a:ea typeface="ADLaM Display"/>
                <a:cs typeface="ADLaM Display"/>
              </a:rPr>
              <a:t>a </a:t>
            </a:r>
            <a:r>
              <a:rPr lang="en-US" sz="8000" b="1" dirty="0">
                <a:solidFill>
                  <a:srgbClr val="FFC000"/>
                </a:solidFill>
                <a:latin typeface="ADLaM Display"/>
                <a:ea typeface="ADLaM Display"/>
                <a:cs typeface="ADLaM Display"/>
              </a:rPr>
              <a:t>hand</a:t>
            </a:r>
            <a:endParaRPr lang="en-US"/>
          </a:p>
        </p:txBody>
      </p:sp>
      <p:pic>
        <p:nvPicPr>
          <p:cNvPr id="9" name="Picture 8" descr="A cartoon of hands clapping&#10;&#10;AI-generated content may be incorrect.">
            <a:extLst>
              <a:ext uri="{FF2B5EF4-FFF2-40B4-BE49-F238E27FC236}">
                <a16:creationId xmlns:a16="http://schemas.microsoft.com/office/drawing/2014/main" id="{8EA336BD-71F0-5291-4F3D-FA5DA4B2DB6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933751" y="4017538"/>
            <a:ext cx="2621285" cy="28407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43"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3</a:t>
            </a:fld>
            <a:endParaRPr spc="-25"/>
          </a:p>
        </p:txBody>
      </p:sp>
      <p:sp>
        <p:nvSpPr>
          <p:cNvPr id="6" name="TextBox 5">
            <a:extLst>
              <a:ext uri="{FF2B5EF4-FFF2-40B4-BE49-F238E27FC236}">
                <a16:creationId xmlns:a16="http://schemas.microsoft.com/office/drawing/2014/main" id="{52E4C9D5-C2EE-4D1A-3412-D5CBFD3D3207}"/>
              </a:ext>
            </a:extLst>
          </p:cNvPr>
          <p:cNvSpPr txBox="1"/>
          <p:nvPr/>
        </p:nvSpPr>
        <p:spPr>
          <a:xfrm>
            <a:off x="2358886" y="212034"/>
            <a:ext cx="820309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ED7D31"/>
                </a:solidFill>
                <a:latin typeface="Lora"/>
              </a:rPr>
              <a:t>       </a:t>
            </a:r>
            <a:r>
              <a:rPr lang="en-US" sz="4400" b="1" i="0" u="none" strike="noStrike" baseline="0">
                <a:solidFill>
                  <a:srgbClr val="FFC000"/>
                </a:solidFill>
                <a:latin typeface="Lora"/>
              </a:rPr>
              <a:t>UDC Core Values</a:t>
            </a:r>
            <a:endParaRPr lang="en-US" sz="4400" b="1">
              <a:solidFill>
                <a:srgbClr val="000000"/>
              </a:solidFill>
            </a:endParaRPr>
          </a:p>
        </p:txBody>
      </p:sp>
      <p:sp>
        <p:nvSpPr>
          <p:cNvPr id="8" name="TextBox 7">
            <a:extLst>
              <a:ext uri="{FF2B5EF4-FFF2-40B4-BE49-F238E27FC236}">
                <a16:creationId xmlns:a16="http://schemas.microsoft.com/office/drawing/2014/main" id="{B5671E54-4658-36A1-64C1-620E780AD604}"/>
              </a:ext>
            </a:extLst>
          </p:cNvPr>
          <p:cNvSpPr txBox="1"/>
          <p:nvPr/>
        </p:nvSpPr>
        <p:spPr>
          <a:xfrm>
            <a:off x="768625" y="1258956"/>
            <a:ext cx="10628243"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2600" b="0" i="0" u="none" strike="noStrike" baseline="0">
                <a:solidFill>
                  <a:schemeClr val="bg1"/>
                </a:solidFill>
                <a:latin typeface="Lora"/>
                <a:ea typeface="Segoe UI"/>
                <a:cs typeface="Segoe UI"/>
              </a:rPr>
              <a:t>are principles set by the University of the District of Columbia that should be exemplified by each member of the campus:</a:t>
            </a:r>
            <a:r>
              <a:rPr lang="en-US" sz="2600" b="0" i="0">
                <a:solidFill>
                  <a:schemeClr val="bg1"/>
                </a:solidFill>
                <a:latin typeface="Lora"/>
                <a:ea typeface="Segoe UI"/>
                <a:cs typeface="Segoe UI"/>
              </a:rPr>
              <a:t>​</a:t>
            </a:r>
          </a:p>
          <a:p>
            <a:pPr algn="ctr" rtl="0"/>
            <a:r>
              <a:rPr lang="en-US" sz="2600" b="0" i="0">
                <a:solidFill>
                  <a:schemeClr val="bg1"/>
                </a:solidFill>
                <a:latin typeface="Lora"/>
                <a:ea typeface="Segoe UI"/>
                <a:cs typeface="Segoe UI"/>
              </a:rPr>
              <a:t>​</a:t>
            </a:r>
          </a:p>
          <a:p>
            <a:pPr algn="ctr" rtl="0"/>
            <a:r>
              <a:rPr lang="en-US" sz="4000" b="1" i="0" u="none" strike="noStrike" baseline="0">
                <a:solidFill>
                  <a:schemeClr val="bg1"/>
                </a:solidFill>
                <a:latin typeface="Lora"/>
                <a:ea typeface="Segoe UI"/>
                <a:cs typeface="Segoe UI"/>
              </a:rPr>
              <a:t>Collaboration</a:t>
            </a:r>
            <a:r>
              <a:rPr lang="en-US" sz="4000" b="0" i="0">
                <a:solidFill>
                  <a:schemeClr val="bg1"/>
                </a:solidFill>
                <a:latin typeface="Lora"/>
                <a:ea typeface="Segoe UI"/>
                <a:cs typeface="Segoe UI"/>
              </a:rPr>
              <a:t>​</a:t>
            </a:r>
          </a:p>
          <a:p>
            <a:pPr algn="ctr" rtl="0"/>
            <a:r>
              <a:rPr lang="en-US" sz="4000" b="1" i="0" u="none" strike="noStrike" baseline="0">
                <a:solidFill>
                  <a:srgbClr val="FFC000"/>
                </a:solidFill>
                <a:latin typeface="Lora"/>
                <a:ea typeface="Segoe UI"/>
                <a:cs typeface="Segoe UI"/>
              </a:rPr>
              <a:t>Innovation</a:t>
            </a:r>
            <a:r>
              <a:rPr lang="en-US" sz="4000" b="0" i="0">
                <a:solidFill>
                  <a:schemeClr val="bg1"/>
                </a:solidFill>
                <a:latin typeface="Lora"/>
                <a:ea typeface="Segoe UI"/>
                <a:cs typeface="Segoe UI"/>
              </a:rPr>
              <a:t>​</a:t>
            </a:r>
          </a:p>
          <a:p>
            <a:pPr algn="ctr" rtl="0"/>
            <a:r>
              <a:rPr lang="en-US" sz="4000" b="1" i="0" u="none" strike="noStrike" baseline="0">
                <a:solidFill>
                  <a:schemeClr val="bg1"/>
                </a:solidFill>
                <a:latin typeface="Lora"/>
                <a:ea typeface="Segoe UI"/>
                <a:cs typeface="Segoe UI"/>
              </a:rPr>
              <a:t>Integrity</a:t>
            </a:r>
            <a:r>
              <a:rPr lang="en-US" sz="4000" b="0" i="0">
                <a:solidFill>
                  <a:schemeClr val="bg1"/>
                </a:solidFill>
                <a:latin typeface="Lora"/>
                <a:ea typeface="Segoe UI"/>
                <a:cs typeface="Segoe UI"/>
              </a:rPr>
              <a:t>​</a:t>
            </a:r>
          </a:p>
          <a:p>
            <a:pPr algn="ctr" rtl="0"/>
            <a:r>
              <a:rPr lang="en-US" sz="4000" b="1" i="0" u="none" strike="noStrike" baseline="0">
                <a:solidFill>
                  <a:srgbClr val="FFC000"/>
                </a:solidFill>
                <a:latin typeface="Lora"/>
                <a:ea typeface="Segoe UI"/>
                <a:cs typeface="Segoe UI"/>
              </a:rPr>
              <a:t>Sustainability</a:t>
            </a:r>
            <a:r>
              <a:rPr lang="en-US" sz="4000" b="0" i="0">
                <a:solidFill>
                  <a:srgbClr val="FFC000"/>
                </a:solidFill>
                <a:latin typeface="Lora"/>
                <a:ea typeface="Segoe UI"/>
                <a:cs typeface="Segoe UI"/>
              </a:rPr>
              <a:t>​</a:t>
            </a:r>
          </a:p>
          <a:p>
            <a:pPr algn="ctr" rtl="0"/>
            <a:r>
              <a:rPr lang="en-US" sz="4000" b="1" i="0" u="none" strike="noStrike" baseline="0">
                <a:solidFill>
                  <a:schemeClr val="bg1"/>
                </a:solidFill>
                <a:latin typeface="Lora"/>
                <a:ea typeface="Segoe UI"/>
                <a:cs typeface="Segoe UI"/>
              </a:rPr>
              <a:t>Excellence</a:t>
            </a:r>
            <a:r>
              <a:rPr lang="en-US" sz="4000" b="0" i="0">
                <a:solidFill>
                  <a:schemeClr val="bg1"/>
                </a:solidFill>
                <a:latin typeface="Lora"/>
                <a:ea typeface="Segoe UI"/>
                <a:cs typeface="Segoe UI"/>
              </a:rPr>
              <a:t>​</a:t>
            </a:r>
          </a:p>
          <a:p>
            <a:pPr algn="ctr" rtl="0"/>
            <a:r>
              <a:rPr lang="en-US" sz="4000" b="1" i="0" u="none" strike="noStrike" baseline="0">
                <a:solidFill>
                  <a:srgbClr val="FFC000"/>
                </a:solidFill>
                <a:latin typeface="Lora"/>
                <a:ea typeface="Segoe UI"/>
                <a:cs typeface="Segoe UI"/>
              </a:rPr>
              <a:t>Inclusion</a:t>
            </a:r>
            <a:r>
              <a:rPr lang="en-US" sz="4000" b="0" i="0">
                <a:solidFill>
                  <a:schemeClr val="bg1"/>
                </a:solidFill>
                <a:latin typeface="Lora"/>
                <a:ea typeface="Segoe UI"/>
                <a:cs typeface="Segoe UI"/>
              </a:rPr>
              <a:t>​</a:t>
            </a:r>
            <a:endParaRPr lang="en-US" sz="4000">
              <a:solidFill>
                <a:schemeClr val="bg1"/>
              </a:solidFill>
            </a:endParaRP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08464"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4</a:t>
            </a:fld>
            <a:endParaRPr spc="-25"/>
          </a:p>
        </p:txBody>
      </p:sp>
      <p:sp>
        <p:nvSpPr>
          <p:cNvPr id="5" name="TextBox 4">
            <a:extLst>
              <a:ext uri="{FF2B5EF4-FFF2-40B4-BE49-F238E27FC236}">
                <a16:creationId xmlns:a16="http://schemas.microsoft.com/office/drawing/2014/main" id="{61048AFC-A1B4-2198-71B5-6CF7E8EA128B}"/>
              </a:ext>
            </a:extLst>
          </p:cNvPr>
          <p:cNvSpPr txBox="1"/>
          <p:nvPr/>
        </p:nvSpPr>
        <p:spPr>
          <a:xfrm>
            <a:off x="2438400" y="198782"/>
            <a:ext cx="90644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DE7E18"/>
                </a:solidFill>
                <a:latin typeface="ADLaM Display"/>
              </a:rPr>
              <a:t>    </a:t>
            </a:r>
            <a:r>
              <a:rPr lang="en-US" sz="4400" b="1" i="0" u="none" strike="noStrike" baseline="0">
                <a:solidFill>
                  <a:srgbClr val="C00000"/>
                </a:solidFill>
                <a:latin typeface="ADLaM Display"/>
              </a:rPr>
              <a:t>UDC’s Vision Statement</a:t>
            </a:r>
            <a:endParaRPr lang="en-US" sz="4400" b="1">
              <a:solidFill>
                <a:srgbClr val="C00000"/>
              </a:solidFill>
            </a:endParaRPr>
          </a:p>
        </p:txBody>
      </p:sp>
      <p:sp>
        <p:nvSpPr>
          <p:cNvPr id="6" name="TextBox 5">
            <a:extLst>
              <a:ext uri="{FF2B5EF4-FFF2-40B4-BE49-F238E27FC236}">
                <a16:creationId xmlns:a16="http://schemas.microsoft.com/office/drawing/2014/main" id="{E1FC9D2C-366A-57AD-F844-C99B4D5831E8}"/>
              </a:ext>
            </a:extLst>
          </p:cNvPr>
          <p:cNvSpPr txBox="1"/>
          <p:nvPr/>
        </p:nvSpPr>
        <p:spPr>
          <a:xfrm>
            <a:off x="450573" y="1086678"/>
            <a:ext cx="11251095"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r>
              <a:rPr lang="en-US" sz="4000" b="1">
                <a:solidFill>
                  <a:srgbClr val="C00000"/>
                </a:solidFill>
              </a:rPr>
              <a:t>Establish UDC as a leading National Public Urban University through:</a:t>
            </a:r>
            <a:endParaRPr lang="en-US"/>
          </a:p>
          <a:p>
            <a:pPr algn="ctr">
              <a:spcBef>
                <a:spcPct val="0"/>
              </a:spcBef>
            </a:pPr>
            <a:endParaRPr lang="en-US"/>
          </a:p>
          <a:p>
            <a:pPr>
              <a:spcBef>
                <a:spcPct val="0"/>
              </a:spcBef>
            </a:pPr>
            <a:r>
              <a:rPr lang="en-US" sz="4000" b="1"/>
              <a:t>1. Excellence in student achievement</a:t>
            </a:r>
          </a:p>
          <a:p>
            <a:pPr>
              <a:spcBef>
                <a:spcPct val="0"/>
              </a:spcBef>
            </a:pPr>
            <a:r>
              <a:rPr lang="en-US" sz="4000" b="1"/>
              <a:t>2. Strong alignment with local workforce needs</a:t>
            </a:r>
          </a:p>
          <a:p>
            <a:pPr>
              <a:spcBef>
                <a:spcPct val="0"/>
              </a:spcBef>
            </a:pPr>
            <a:r>
              <a:rPr lang="en-US" sz="4000" b="1"/>
              <a:t>3. Impactful service to the community</a:t>
            </a:r>
          </a:p>
          <a:p>
            <a:pPr algn="l">
              <a:spcBef>
                <a:spcPct val="0"/>
              </a:spcBef>
            </a:pPr>
            <a:endParaRPr lang="en-US" sz="4000" b="1"/>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10"/>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1" name="Google Shape;101;p10"/>
          <p:cNvGrpSpPr/>
          <p:nvPr/>
        </p:nvGrpSpPr>
        <p:grpSpPr>
          <a:xfrm>
            <a:off x="2522324" y="-15978"/>
            <a:ext cx="7147352" cy="5876916"/>
            <a:chOff x="329184" y="-99107"/>
            <a:chExt cx="524256" cy="5876916"/>
          </a:xfrm>
          <a:solidFill>
            <a:schemeClr val="accent1"/>
          </a:solidFill>
        </p:grpSpPr>
        <p:cxnSp>
          <p:nvCxnSpPr>
            <p:cNvPr id="102" name="Google Shape;102;p10"/>
            <p:cNvCxnSpPr/>
            <p:nvPr/>
          </p:nvCxnSpPr>
          <p:spPr>
            <a:xfrm rot="10800000">
              <a:off x="329184" y="5777809"/>
              <a:ext cx="523824" cy="0"/>
            </a:xfrm>
            <a:prstGeom prst="straightConnector1">
              <a:avLst/>
            </a:prstGeom>
            <a:grpFill/>
            <a:ln w="152400" cap="flat" cmpd="sng">
              <a:solidFill>
                <a:srgbClr val="FFC000"/>
              </a:solidFill>
              <a:prstDash val="solid"/>
              <a:miter lim="800000"/>
              <a:headEnd type="none" w="sm" len="sm"/>
              <a:tailEnd type="none" w="sm" len="sm"/>
            </a:ln>
          </p:spPr>
        </p:cxnSp>
        <p:sp>
          <p:nvSpPr>
            <p:cNvPr id="103" name="Google Shape;103;p10"/>
            <p:cNvSpPr/>
            <p:nvPr/>
          </p:nvSpPr>
          <p:spPr>
            <a:xfrm>
              <a:off x="329184" y="-99107"/>
              <a:ext cx="524256" cy="5631228"/>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C000"/>
                </a:solidFill>
                <a:latin typeface="Calibri"/>
                <a:ea typeface="Calibri"/>
                <a:cs typeface="Calibri"/>
                <a:sym typeface="Calibri"/>
              </a:endParaRPr>
            </a:p>
          </p:txBody>
        </p:sp>
      </p:grpSp>
      <p:sp>
        <p:nvSpPr>
          <p:cNvPr id="104" name="Google Shape;104;p10"/>
          <p:cNvSpPr/>
          <p:nvPr/>
        </p:nvSpPr>
        <p:spPr>
          <a:xfrm>
            <a:off x="596464" y="1055718"/>
            <a:ext cx="10999072" cy="3358344"/>
          </a:xfrm>
          <a:prstGeom prst="rect">
            <a:avLst/>
          </a:prstGeom>
          <a:solidFill>
            <a:schemeClr val="lt1"/>
          </a:solidFill>
          <a:ln>
            <a:noFill/>
          </a:ln>
          <a:effectLst>
            <a:outerShdw blurRad="139700" dist="127000" dir="5400000"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title"/>
          </p:nvPr>
        </p:nvSpPr>
        <p:spPr>
          <a:xfrm>
            <a:off x="1524000" y="1584683"/>
            <a:ext cx="9144000" cy="2551829"/>
          </a:xfrm>
          <a:prstGeom prst="rect">
            <a:avLst/>
          </a:prstGeom>
          <a:noFill/>
          <a:ln>
            <a:noFill/>
          </a:ln>
        </p:spPr>
        <p:txBody>
          <a:bodyPr spcFirstLastPara="1" wrap="square" lIns="91425" tIns="45700" rIns="91425" bIns="45700" anchor="ctr" anchorCtr="0">
            <a:noAutofit/>
          </a:bodyPr>
          <a:lstStyle/>
          <a:p>
            <a:pPr marL="114300" lvl="0" indent="0" algn="ctr" rtl="0">
              <a:lnSpc>
                <a:spcPct val="90000"/>
              </a:lnSpc>
              <a:spcBef>
                <a:spcPts val="1000"/>
              </a:spcBef>
              <a:spcAft>
                <a:spcPts val="0"/>
              </a:spcAft>
              <a:buClr>
                <a:schemeClr val="dk1"/>
              </a:buClr>
              <a:buSzPts val="1620"/>
              <a:buFont typeface="Arial"/>
              <a:buNone/>
            </a:pPr>
            <a:r>
              <a:rPr lang="en-US" sz="4400" b="1">
                <a:solidFill>
                  <a:schemeClr val="tx1"/>
                </a:solidFill>
                <a:latin typeface="ADLaM Display"/>
                <a:ea typeface="ADLaM Display"/>
                <a:cs typeface="ADLaM Display"/>
              </a:rPr>
              <a:t>What does it take to build a Culture of Commitment, Accountability, and Ownership at our University?</a:t>
            </a:r>
          </a:p>
        </p:txBody>
      </p:sp>
      <p:sp>
        <p:nvSpPr>
          <p:cNvPr id="106" name="Google Shape;106;p1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6</a:t>
            </a:fld>
            <a:endParaRPr spc="-25"/>
          </a:p>
        </p:txBody>
      </p:sp>
      <p:sp>
        <p:nvSpPr>
          <p:cNvPr id="6" name="TextBox 5">
            <a:extLst>
              <a:ext uri="{FF2B5EF4-FFF2-40B4-BE49-F238E27FC236}">
                <a16:creationId xmlns:a16="http://schemas.microsoft.com/office/drawing/2014/main" id="{2CBC4D9D-F69D-E29A-BEB3-EF98D0C0B354}"/>
              </a:ext>
            </a:extLst>
          </p:cNvPr>
          <p:cNvSpPr txBox="1"/>
          <p:nvPr/>
        </p:nvSpPr>
        <p:spPr>
          <a:xfrm>
            <a:off x="846666" y="471924"/>
            <a:ext cx="1030816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1"/>
                </a:solidFill>
                <a:latin typeface="ADLaM Display"/>
                <a:ea typeface="ADLaM Display"/>
                <a:cs typeface="ADLaM Display"/>
              </a:rPr>
              <a:t>A Championship Culture - Defined</a:t>
            </a:r>
            <a:endParaRPr lang="en-US"/>
          </a:p>
        </p:txBody>
      </p:sp>
      <p:sp>
        <p:nvSpPr>
          <p:cNvPr id="7" name="TextBox 6">
            <a:extLst>
              <a:ext uri="{FF2B5EF4-FFF2-40B4-BE49-F238E27FC236}">
                <a16:creationId xmlns:a16="http://schemas.microsoft.com/office/drawing/2014/main" id="{9D3D6F0A-5D11-5828-1A38-83F2DA5F689B}"/>
              </a:ext>
            </a:extLst>
          </p:cNvPr>
          <p:cNvSpPr txBox="1"/>
          <p:nvPr/>
        </p:nvSpPr>
        <p:spPr>
          <a:xfrm>
            <a:off x="840910" y="1669172"/>
            <a:ext cx="1032705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0" indent="-317500" algn="l" rtl="0">
              <a:buFont typeface="Arial,Sans-Serif"/>
              <a:buChar char="•"/>
            </a:pPr>
            <a:r>
              <a:rPr lang="en-US" sz="2400" b="0" i="0" u="none" strike="noStrike" baseline="0" dirty="0">
                <a:solidFill>
                  <a:srgbClr val="FFFFFF"/>
                </a:solidFill>
                <a:latin typeface="Arial"/>
                <a:ea typeface="Arial"/>
                <a:cs typeface="Arial"/>
              </a:rPr>
              <a:t>A </a:t>
            </a:r>
            <a:r>
              <a:rPr lang="en-US" sz="2400" b="1" i="0" u="none" strike="noStrike" baseline="0" dirty="0">
                <a:solidFill>
                  <a:srgbClr val="FFFFFF"/>
                </a:solidFill>
                <a:latin typeface="Arial"/>
                <a:ea typeface="Arial"/>
                <a:cs typeface="Arial"/>
              </a:rPr>
              <a:t>championship culture</a:t>
            </a:r>
            <a:r>
              <a:rPr lang="en-US" sz="2400" b="0" i="0" u="none" strike="noStrike" baseline="0" dirty="0">
                <a:solidFill>
                  <a:srgbClr val="FFFFFF"/>
                </a:solidFill>
                <a:latin typeface="Arial"/>
                <a:ea typeface="Arial"/>
                <a:cs typeface="Arial"/>
              </a:rPr>
              <a:t> is a term used to describe a set of values, beliefs, and behaviors that are shared by a team or organization. It is characterized by a strong sense of purpose, commitment, and accountability amongst its members. ​</a:t>
            </a:r>
            <a:r>
              <a:rPr lang="en-US" sz="2400" b="0" i="0" dirty="0">
                <a:solidFill>
                  <a:srgbClr val="000000"/>
                </a:solidFill>
                <a:latin typeface="Arial"/>
                <a:ea typeface="Arial"/>
                <a:cs typeface="Arial"/>
              </a:rPr>
              <a:t>​</a:t>
            </a:r>
          </a:p>
          <a:p>
            <a:pPr algn="l" rtl="0"/>
            <a:r>
              <a:rPr lang="en-US" sz="2400" b="0" i="0" u="none" strike="noStrike" baseline="0">
                <a:solidFill>
                  <a:srgbClr val="FFFFFF"/>
                </a:solidFill>
                <a:latin typeface="Arial"/>
                <a:ea typeface="Arial"/>
                <a:cs typeface="Arial"/>
              </a:rPr>
              <a:t>​</a:t>
            </a:r>
            <a:r>
              <a:rPr lang="en-US" sz="2400" b="0" i="0">
                <a:solidFill>
                  <a:srgbClr val="000000"/>
                </a:solidFill>
                <a:latin typeface="Arial"/>
                <a:ea typeface="Arial"/>
                <a:cs typeface="Arial"/>
              </a:rPr>
              <a:t>​</a:t>
            </a:r>
            <a:endParaRPr lang="en-US" sz="2400" b="0" i="0" dirty="0">
              <a:solidFill>
                <a:srgbClr val="000000"/>
              </a:solidFill>
              <a:latin typeface="Arial"/>
              <a:ea typeface="Arial"/>
              <a:cs typeface="Arial"/>
            </a:endParaRPr>
          </a:p>
          <a:p>
            <a:pPr marL="457200" lvl="0" indent="-317500" algn="l" rtl="0">
              <a:buFont typeface="Arial,Sans-Serif"/>
              <a:buChar char="•"/>
            </a:pPr>
            <a:r>
              <a:rPr lang="en-US" sz="2400" b="0" i="0" u="none" strike="noStrike" baseline="0" dirty="0">
                <a:solidFill>
                  <a:srgbClr val="FFFFFF"/>
                </a:solidFill>
                <a:latin typeface="Arial"/>
                <a:ea typeface="Arial"/>
                <a:cs typeface="Arial"/>
              </a:rPr>
              <a:t>A championship culture matters because it sets the foundation for success. It creates an environment where individuals are motivated to give their best effort, work together as a team, strive for excellence and work together as a team towards a common goal. When everyone is aligned with the vision and values of the culture, it leads to improved performance, increased cohesion, and ultimately, the achievement of goals.​</a:t>
            </a:r>
            <a:r>
              <a:rPr lang="en-US" sz="2400" b="0" i="0" dirty="0">
                <a:solidFill>
                  <a:srgbClr val="000000"/>
                </a:solidFill>
                <a:latin typeface="Arial"/>
                <a:ea typeface="Arial"/>
                <a:cs typeface="Arial"/>
              </a:rPr>
              <a:t>​</a:t>
            </a:r>
            <a:endParaRPr lang="en-US" sz="2400"/>
          </a:p>
        </p:txBody>
      </p:sp>
    </p:spTree>
    <p:extLst>
      <p:ext uri="{BB962C8B-B14F-4D97-AF65-F5344CB8AC3E}">
        <p14:creationId xmlns:p14="http://schemas.microsoft.com/office/powerpoint/2010/main" val="1153828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7496" y="-66224"/>
            <a:ext cx="4322894" cy="1205066"/>
          </a:xfrm>
          <a:prstGeom prst="rect">
            <a:avLst/>
          </a:prstGeom>
        </p:spPr>
      </p:pic>
      <p:pic>
        <p:nvPicPr>
          <p:cNvPr id="3" name="object 3"/>
          <p:cNvPicPr/>
          <p:nvPr/>
        </p:nvPicPr>
        <p:blipFill>
          <a:blip r:embed="rId3" cstate="print"/>
          <a:stretch>
            <a:fillRect/>
          </a:stretch>
        </p:blipFill>
        <p:spPr>
          <a:xfrm>
            <a:off x="618744" y="6123432"/>
            <a:ext cx="2935224" cy="234696"/>
          </a:xfrm>
          <a:prstGeom prst="rect">
            <a:avLst/>
          </a:prstGeom>
        </p:spPr>
      </p:pic>
      <p:pic>
        <p:nvPicPr>
          <p:cNvPr id="4" name="object 4"/>
          <p:cNvPicPr/>
          <p:nvPr/>
        </p:nvPicPr>
        <p:blipFill>
          <a:blip r:embed="rId4" cstate="print"/>
          <a:stretch>
            <a:fillRect/>
          </a:stretch>
        </p:blipFill>
        <p:spPr>
          <a:xfrm>
            <a:off x="5521147" y="318911"/>
            <a:ext cx="6670852" cy="6220178"/>
          </a:xfrm>
          <a:prstGeom prst="rect">
            <a:avLst/>
          </a:prstGeom>
        </p:spPr>
      </p:pic>
      <p:sp>
        <p:nvSpPr>
          <p:cNvPr id="5" name="TextBox 4">
            <a:extLst>
              <a:ext uri="{FF2B5EF4-FFF2-40B4-BE49-F238E27FC236}">
                <a16:creationId xmlns:a16="http://schemas.microsoft.com/office/drawing/2014/main" id="{37E8204D-8CFB-C790-22BF-6DFF3F219F8D}"/>
              </a:ext>
            </a:extLst>
          </p:cNvPr>
          <p:cNvSpPr txBox="1"/>
          <p:nvPr/>
        </p:nvSpPr>
        <p:spPr>
          <a:xfrm>
            <a:off x="291547" y="854764"/>
            <a:ext cx="46515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0" i="0">
                <a:solidFill>
                  <a:srgbClr val="000000"/>
                </a:solidFill>
                <a:latin typeface="Century Gothic"/>
                <a:ea typeface="Century Gothic"/>
                <a:cs typeface="Century Gothic"/>
              </a:rPr>
              <a:t>​</a:t>
            </a:r>
            <a:endParaRPr lang="en-US"/>
          </a:p>
        </p:txBody>
      </p:sp>
      <p:sp>
        <p:nvSpPr>
          <p:cNvPr id="8" name="TextBox 5">
            <a:extLst>
              <a:ext uri="{FF2B5EF4-FFF2-40B4-BE49-F238E27FC236}">
                <a16:creationId xmlns:a16="http://schemas.microsoft.com/office/drawing/2014/main" id="{25D9985B-D87A-0CE3-5D2B-93DC1619E3F9}"/>
              </a:ext>
            </a:extLst>
          </p:cNvPr>
          <p:cNvSpPr txBox="1"/>
          <p:nvPr/>
        </p:nvSpPr>
        <p:spPr>
          <a:xfrm>
            <a:off x="100388" y="857637"/>
            <a:ext cx="541931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i="0" u="none" strike="noStrike" baseline="0">
                <a:solidFill>
                  <a:schemeClr val="accent1"/>
                </a:solidFill>
                <a:latin typeface="EB Garamond"/>
                <a:ea typeface="Segoe UI"/>
                <a:cs typeface="Segoe UI"/>
              </a:rPr>
              <a:t>Six Key Components of a Championship Culture</a:t>
            </a:r>
            <a:endParaRPr lang="en-US" sz="3600">
              <a:solidFill>
                <a:schemeClr val="accent1"/>
              </a:solidFill>
            </a:endParaRPr>
          </a:p>
        </p:txBody>
      </p:sp>
      <p:sp>
        <p:nvSpPr>
          <p:cNvPr id="10" name="TextBox 9">
            <a:extLst>
              <a:ext uri="{FF2B5EF4-FFF2-40B4-BE49-F238E27FC236}">
                <a16:creationId xmlns:a16="http://schemas.microsoft.com/office/drawing/2014/main" id="{E0863E2F-C034-E356-C554-1B7CF8F74B20}"/>
              </a:ext>
            </a:extLst>
          </p:cNvPr>
          <p:cNvSpPr txBox="1"/>
          <p:nvPr/>
        </p:nvSpPr>
        <p:spPr>
          <a:xfrm>
            <a:off x="320241" y="2271335"/>
            <a:ext cx="4973180" cy="4222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06400">
              <a:lnSpc>
                <a:spcPct val="90000"/>
              </a:lnSpc>
              <a:buFont typeface="EB Garamond SemiBold,Sans-Serif"/>
              <a:buChar char="●"/>
            </a:pPr>
            <a:r>
              <a:rPr lang="en-US" sz="3200">
                <a:solidFill>
                  <a:srgbClr val="002060"/>
                </a:solidFill>
                <a:latin typeface="EB Garamond SemiBold"/>
                <a:ea typeface="EB Garamond SemiBold"/>
              </a:rPr>
              <a:t>Credible leaders</a:t>
            </a:r>
          </a:p>
          <a:p>
            <a:pPr marL="457200" indent="-406400">
              <a:lnSpc>
                <a:spcPct val="90000"/>
              </a:lnSpc>
              <a:buFont typeface="EB Garamond SemiBold,Sans-Serif"/>
              <a:buChar char="●"/>
            </a:pPr>
            <a:r>
              <a:rPr lang="en-US" sz="3200">
                <a:solidFill>
                  <a:srgbClr val="C00000"/>
                </a:solidFill>
                <a:latin typeface="EB Garamond SemiBold"/>
                <a:ea typeface="EB Garamond SemiBold"/>
              </a:rPr>
              <a:t>Clear and compelling vision</a:t>
            </a:r>
            <a:endParaRPr lang="en-US" sz="3200">
              <a:latin typeface="EB Garamond SemiBold"/>
              <a:ea typeface="EB Garamond SemiBold"/>
            </a:endParaRPr>
          </a:p>
          <a:p>
            <a:pPr marL="457200" indent="-406400">
              <a:lnSpc>
                <a:spcPct val="90000"/>
              </a:lnSpc>
              <a:buFont typeface="EB Garamond SemiBold,Sans-Serif"/>
              <a:buChar char="●"/>
            </a:pPr>
            <a:r>
              <a:rPr lang="en-US" sz="3200">
                <a:solidFill>
                  <a:srgbClr val="002060"/>
                </a:solidFill>
                <a:latin typeface="EB Garamond SemiBold"/>
                <a:ea typeface="EB Garamond SemiBold"/>
              </a:rPr>
              <a:t>Core Values</a:t>
            </a:r>
          </a:p>
          <a:p>
            <a:pPr marL="457200" indent="-406400">
              <a:lnSpc>
                <a:spcPct val="90000"/>
              </a:lnSpc>
              <a:buFont typeface="EB Garamond SemiBold,Sans-Serif"/>
              <a:buChar char="●"/>
            </a:pPr>
            <a:r>
              <a:rPr lang="en-US" sz="3200">
                <a:solidFill>
                  <a:srgbClr val="C00000"/>
                </a:solidFill>
                <a:latin typeface="EB Garamond SemiBold"/>
                <a:ea typeface="EB Garamond SemiBold"/>
              </a:rPr>
              <a:t>Standards of behavior</a:t>
            </a:r>
            <a:endParaRPr lang="en-US" sz="3200">
              <a:latin typeface="EB Garamond SemiBold"/>
              <a:ea typeface="EB Garamond SemiBold"/>
            </a:endParaRPr>
          </a:p>
          <a:p>
            <a:pPr marL="457200" indent="-406400">
              <a:lnSpc>
                <a:spcPct val="90000"/>
              </a:lnSpc>
              <a:buFont typeface="EB Garamond SemiBold,Sans-Serif"/>
              <a:buChar char="●"/>
            </a:pPr>
            <a:r>
              <a:rPr lang="en-US" sz="3200">
                <a:solidFill>
                  <a:srgbClr val="002060"/>
                </a:solidFill>
                <a:latin typeface="EB Garamond SemiBold"/>
                <a:ea typeface="EB Garamond SemiBold"/>
              </a:rPr>
              <a:t>Committed and unified team members</a:t>
            </a:r>
          </a:p>
          <a:p>
            <a:pPr marL="457200" indent="-406400">
              <a:lnSpc>
                <a:spcPct val="90000"/>
              </a:lnSpc>
              <a:buFont typeface="EB Garamond SemiBold,Sans-Serif"/>
              <a:buChar char="●"/>
            </a:pPr>
            <a:r>
              <a:rPr lang="en-US" sz="3200">
                <a:solidFill>
                  <a:srgbClr val="C00000"/>
                </a:solidFill>
                <a:latin typeface="EB Garamond SemiBold"/>
                <a:ea typeface="EB Garamond SemiBold"/>
              </a:rPr>
              <a:t>Aligned systems</a:t>
            </a:r>
            <a:endParaRPr lang="en-US" sz="3200">
              <a:latin typeface="EB Garamond SemiBold"/>
              <a:ea typeface="EB Garamond SemiBold"/>
            </a:endParaRPr>
          </a:p>
          <a:p>
            <a:endParaRPr lang="en-US" sz="2000">
              <a:latin typeface="EB Garamond"/>
              <a:ea typeface="EB Garamond"/>
            </a:endParaRPr>
          </a:p>
          <a:p>
            <a:pPr algn="l"/>
            <a:endParaRPr lang="en-US"/>
          </a:p>
        </p:txBody>
      </p:sp>
    </p:spTree>
    <p:extLst>
      <p:ext uri="{BB962C8B-B14F-4D97-AF65-F5344CB8AC3E}">
        <p14:creationId xmlns:p14="http://schemas.microsoft.com/office/powerpoint/2010/main" val="327660505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43" y="6743"/>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8</a:t>
            </a:fld>
            <a:endParaRPr spc="-25"/>
          </a:p>
        </p:txBody>
      </p:sp>
      <p:sp>
        <p:nvSpPr>
          <p:cNvPr id="6" name="TextBox 5">
            <a:extLst>
              <a:ext uri="{FF2B5EF4-FFF2-40B4-BE49-F238E27FC236}">
                <a16:creationId xmlns:a16="http://schemas.microsoft.com/office/drawing/2014/main" id="{D5AC21EC-B6A2-BA0F-F07D-B79AB906E3D9}"/>
              </a:ext>
            </a:extLst>
          </p:cNvPr>
          <p:cNvSpPr txBox="1"/>
          <p:nvPr/>
        </p:nvSpPr>
        <p:spPr>
          <a:xfrm>
            <a:off x="675861" y="1391478"/>
            <a:ext cx="1089328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17500">
              <a:buFont typeface="Arial,Sans-Serif"/>
              <a:buChar char="•"/>
            </a:pPr>
            <a:r>
              <a:rPr lang="en-US" sz="2800" b="0" i="0" u="none" strike="noStrike" baseline="0" dirty="0">
                <a:solidFill>
                  <a:schemeClr val="bg1"/>
                </a:solidFill>
                <a:latin typeface="Arial"/>
                <a:ea typeface="Arial"/>
                <a:cs typeface="Arial"/>
              </a:rPr>
              <a:t>Credible leaders are the first and potentially most critical component of developing a Championship Culture. Your </a:t>
            </a:r>
            <a:r>
              <a:rPr lang="en-US" sz="2800" dirty="0">
                <a:solidFill>
                  <a:schemeClr val="bg1"/>
                </a:solidFill>
                <a:latin typeface="Arial"/>
                <a:ea typeface="Arial"/>
                <a:cs typeface="Arial"/>
              </a:rPr>
              <a:t>team</a:t>
            </a:r>
            <a:r>
              <a:rPr lang="en-US" sz="2800" b="0" i="0" u="none" strike="noStrike" baseline="0" dirty="0">
                <a:solidFill>
                  <a:schemeClr val="bg1"/>
                </a:solidFill>
                <a:latin typeface="Arial"/>
                <a:ea typeface="Arial"/>
                <a:cs typeface="Arial"/>
              </a:rPr>
              <a:t> leaders set the tone for the program by designing, developing, and driving the culture through the rest of the team. </a:t>
            </a:r>
            <a:r>
              <a:rPr lang="en-US" sz="2800" dirty="0">
                <a:solidFill>
                  <a:schemeClr val="bg1"/>
                </a:solidFill>
                <a:latin typeface="Arial"/>
                <a:ea typeface="Arial"/>
                <a:cs typeface="Arial"/>
              </a:rPr>
              <a:t>Two-way </a:t>
            </a:r>
            <a:r>
              <a:rPr lang="en-US" sz="2800" dirty="0" err="1">
                <a:solidFill>
                  <a:schemeClr val="bg1"/>
                </a:solidFill>
                <a:latin typeface="Arial"/>
                <a:ea typeface="Arial"/>
                <a:cs typeface="Arial"/>
              </a:rPr>
              <a:t>dialoguee</a:t>
            </a:r>
            <a:r>
              <a:rPr lang="en-US" sz="2800" b="0" i="0" u="none" strike="noStrike" baseline="0" dirty="0">
                <a:solidFill>
                  <a:schemeClr val="bg1"/>
                </a:solidFill>
                <a:latin typeface="Arial"/>
                <a:ea typeface="Arial"/>
                <a:cs typeface="Arial"/>
              </a:rPr>
              <a:t> enhances effective communication and the exchange of feedback.</a:t>
            </a:r>
            <a:r>
              <a:rPr lang="en-US" sz="2800" b="0" i="0" dirty="0">
                <a:solidFill>
                  <a:schemeClr val="bg1"/>
                </a:solidFill>
                <a:latin typeface="Arial"/>
                <a:ea typeface="Arial"/>
                <a:cs typeface="Arial"/>
              </a:rPr>
              <a:t>​</a:t>
            </a:r>
          </a:p>
          <a:p>
            <a:pPr algn="l" rtl="0"/>
            <a:r>
              <a:rPr lang="en-US" sz="2800" b="0" i="0">
                <a:solidFill>
                  <a:schemeClr val="bg1"/>
                </a:solidFill>
                <a:latin typeface="Arial"/>
                <a:ea typeface="Arial"/>
                <a:cs typeface="Arial"/>
              </a:rPr>
              <a:t>​</a:t>
            </a:r>
            <a:endParaRPr lang="en-US" sz="2800" b="0" i="0" dirty="0">
              <a:solidFill>
                <a:schemeClr val="bg1"/>
              </a:solidFill>
              <a:latin typeface="Arial"/>
              <a:ea typeface="Arial"/>
              <a:cs typeface="Arial"/>
            </a:endParaRPr>
          </a:p>
          <a:p>
            <a:pPr marL="457200" lvl="0" indent="-317500" algn="l" rtl="0">
              <a:buFont typeface="Arial,Sans-Serif"/>
              <a:buChar char="•"/>
            </a:pPr>
            <a:r>
              <a:rPr lang="en-US" sz="2800" b="0" i="0" u="none" strike="noStrike" baseline="0" dirty="0">
                <a:solidFill>
                  <a:schemeClr val="bg1"/>
                </a:solidFill>
                <a:latin typeface="Arial"/>
                <a:ea typeface="Arial"/>
                <a:cs typeface="Arial"/>
              </a:rPr>
              <a:t>In a championship culture, there is almost always one primary leader who serves as the key catalyst and coordinator of all the multi-layered leadership efforts. This person is typically the head of the department</a:t>
            </a:r>
            <a:r>
              <a:rPr lang="en-US" sz="2800" b="0" i="0" u="none" strike="noStrike" baseline="0" dirty="0">
                <a:solidFill>
                  <a:schemeClr val="bg1"/>
                </a:solidFill>
                <a:latin typeface="Century Gothic"/>
                <a:ea typeface="Arial"/>
                <a:cs typeface="Arial"/>
              </a:rPr>
              <a:t> </a:t>
            </a:r>
            <a:r>
              <a:rPr lang="en-US" sz="2800" b="0" i="0" u="none" strike="noStrike" baseline="0" dirty="0">
                <a:solidFill>
                  <a:schemeClr val="bg1"/>
                </a:solidFill>
                <a:latin typeface="Arial"/>
                <a:ea typeface="Arial"/>
                <a:cs typeface="Arial"/>
              </a:rPr>
              <a:t>who is obviously best positioned to have this kind of influence and impact on the rest of the team.</a:t>
            </a:r>
            <a:endParaRPr lang="en-US" sz="2800">
              <a:solidFill>
                <a:schemeClr val="bg1"/>
              </a:solidFill>
            </a:endParaRPr>
          </a:p>
        </p:txBody>
      </p:sp>
      <p:sp>
        <p:nvSpPr>
          <p:cNvPr id="7" name="TextBox 6">
            <a:extLst>
              <a:ext uri="{FF2B5EF4-FFF2-40B4-BE49-F238E27FC236}">
                <a16:creationId xmlns:a16="http://schemas.microsoft.com/office/drawing/2014/main" id="{5FCEFC33-DE1A-7E2C-502F-D03BCA54AF2A}"/>
              </a:ext>
            </a:extLst>
          </p:cNvPr>
          <p:cNvSpPr txBox="1"/>
          <p:nvPr/>
        </p:nvSpPr>
        <p:spPr>
          <a:xfrm>
            <a:off x="2637182" y="384312"/>
            <a:ext cx="695739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latin typeface="ADLaM Display"/>
                <a:ea typeface="ADLaM Display"/>
                <a:cs typeface="ADLaM Display"/>
              </a:rPr>
              <a:t>    </a:t>
            </a:r>
            <a:r>
              <a:rPr lang="en-US" sz="4400" b="1">
                <a:latin typeface="ADLaM Display"/>
                <a:ea typeface="ADLaM Display"/>
                <a:cs typeface="ADLaM Display"/>
              </a:rPr>
              <a:t> </a:t>
            </a:r>
            <a:r>
              <a:rPr lang="en-US" sz="4400" b="1" i="0" u="none" strike="noStrike" baseline="0">
                <a:latin typeface="ADLaM Display"/>
                <a:ea typeface="ADLaM Display"/>
                <a:cs typeface="ADLaM Display"/>
              </a:rPr>
              <a:t>Credible Leaders</a:t>
            </a:r>
            <a:r>
              <a:rPr lang="en-US" sz="4400" b="1" i="0">
                <a:latin typeface="ADLaM Display"/>
                <a:ea typeface="ADLaM Display"/>
                <a:cs typeface="ADLaM Display"/>
              </a:rPr>
              <a:t>​</a:t>
            </a:r>
            <a:endParaRPr lang="en-US" sz="4400" b="1">
              <a:latin typeface="ADLaM Display"/>
              <a:ea typeface="ADLaM Display"/>
              <a:cs typeface="ADLaM Display"/>
            </a:endParaRPr>
          </a:p>
        </p:txBody>
      </p:sp>
    </p:spTree>
    <p:extLst>
      <p:ext uri="{BB962C8B-B14F-4D97-AF65-F5344CB8AC3E}">
        <p14:creationId xmlns:p14="http://schemas.microsoft.com/office/powerpoint/2010/main" val="245167881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08464"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9</a:t>
            </a:fld>
            <a:endParaRPr spc="-25"/>
          </a:p>
        </p:txBody>
      </p:sp>
      <p:sp>
        <p:nvSpPr>
          <p:cNvPr id="5" name="TextBox 4">
            <a:extLst>
              <a:ext uri="{FF2B5EF4-FFF2-40B4-BE49-F238E27FC236}">
                <a16:creationId xmlns:a16="http://schemas.microsoft.com/office/drawing/2014/main" id="{5EADCC6A-88FE-9C93-86E2-1D3184668CA4}"/>
              </a:ext>
            </a:extLst>
          </p:cNvPr>
          <p:cNvSpPr txBox="1"/>
          <p:nvPr/>
        </p:nvSpPr>
        <p:spPr>
          <a:xfrm>
            <a:off x="2478156" y="265043"/>
            <a:ext cx="84283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1"/>
                </a:solidFill>
                <a:latin typeface="ADLaM Display"/>
                <a:ea typeface="ADLaM Display"/>
                <a:cs typeface="ADLaM Display"/>
              </a:rPr>
              <a:t>Clear and Compelling Vision</a:t>
            </a:r>
            <a:endParaRPr lang="en-US" sz="4400">
              <a:solidFill>
                <a:schemeClr val="accent1"/>
              </a:solidFill>
              <a:latin typeface="ADLaM Display"/>
              <a:ea typeface="ADLaM Display"/>
              <a:cs typeface="ADLaM Display"/>
            </a:endParaRPr>
          </a:p>
        </p:txBody>
      </p:sp>
      <p:sp>
        <p:nvSpPr>
          <p:cNvPr id="6" name="TextBox 5">
            <a:extLst>
              <a:ext uri="{FF2B5EF4-FFF2-40B4-BE49-F238E27FC236}">
                <a16:creationId xmlns:a16="http://schemas.microsoft.com/office/drawing/2014/main" id="{38ED6C08-ECBB-45B0-65CE-D15FDBE17EB2}"/>
              </a:ext>
            </a:extLst>
          </p:cNvPr>
          <p:cNvSpPr txBox="1"/>
          <p:nvPr/>
        </p:nvSpPr>
        <p:spPr>
          <a:xfrm>
            <a:off x="622851" y="1245704"/>
            <a:ext cx="10906539" cy="52793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17500">
              <a:lnSpc>
                <a:spcPct val="90000"/>
              </a:lnSpc>
              <a:spcBef>
                <a:spcPts val="1000"/>
              </a:spcBef>
              <a:buFont typeface="Arial,Sans-Serif"/>
              <a:buChar char="•"/>
            </a:pPr>
            <a:r>
              <a:rPr lang="en-US" sz="2800">
                <a:solidFill>
                  <a:schemeClr val="dk1"/>
                </a:solidFill>
                <a:latin typeface="Arial"/>
                <a:cs typeface="Arial"/>
              </a:rPr>
              <a:t>Championship Cultures have a </a:t>
            </a:r>
            <a:r>
              <a:rPr lang="en-US" sz="2800" b="1">
                <a:solidFill>
                  <a:schemeClr val="dk1"/>
                </a:solidFill>
              </a:rPr>
              <a:t>clear and compelling</a:t>
            </a:r>
            <a:r>
              <a:rPr lang="en-US" sz="2800" dirty="0">
                <a:solidFill>
                  <a:schemeClr val="dk1"/>
                </a:solidFill>
                <a:latin typeface="Arial"/>
                <a:cs typeface="Arial"/>
              </a:rPr>
              <a:t> </a:t>
            </a:r>
            <a:r>
              <a:rPr lang="en-US" sz="2800">
                <a:solidFill>
                  <a:schemeClr val="dk1"/>
                </a:solidFill>
              </a:rPr>
              <a:t>v</a:t>
            </a:r>
            <a:r>
              <a:rPr lang="en-US" sz="2800">
                <a:solidFill>
                  <a:schemeClr val="dk1"/>
                </a:solidFill>
                <a:latin typeface="Arial"/>
                <a:cs typeface="Arial"/>
              </a:rPr>
              <a:t>ision. This means the </a:t>
            </a:r>
            <a:r>
              <a:rPr lang="en-US" sz="2800" b="1">
                <a:solidFill>
                  <a:schemeClr val="dk1"/>
                </a:solidFill>
              </a:rPr>
              <a:t>team members</a:t>
            </a:r>
            <a:r>
              <a:rPr lang="en-US" sz="2800">
                <a:solidFill>
                  <a:schemeClr val="dk1"/>
                </a:solidFill>
                <a:latin typeface="Arial"/>
                <a:cs typeface="Arial"/>
              </a:rPr>
              <a:t> must know exactly what you want to achieve and why you want to achieve it.</a:t>
            </a:r>
            <a:r>
              <a:rPr lang="en-US" sz="2800" b="1" dirty="0">
                <a:solidFill>
                  <a:schemeClr val="dk1"/>
                </a:solidFill>
                <a:latin typeface="Arial"/>
                <a:cs typeface="Arial"/>
              </a:rPr>
              <a:t> </a:t>
            </a:r>
            <a:r>
              <a:rPr lang="en-US" sz="2800" b="1">
                <a:solidFill>
                  <a:schemeClr val="dk1"/>
                </a:solidFill>
              </a:rPr>
              <a:t>The</a:t>
            </a:r>
            <a:r>
              <a:rPr lang="en-US" sz="2800" dirty="0">
                <a:solidFill>
                  <a:schemeClr val="dk1"/>
                </a:solidFill>
                <a:latin typeface="Arial"/>
                <a:cs typeface="Arial"/>
              </a:rPr>
              <a:t> </a:t>
            </a:r>
            <a:r>
              <a:rPr lang="en-US" sz="2800" b="1">
                <a:solidFill>
                  <a:schemeClr val="dk1"/>
                </a:solidFill>
                <a:latin typeface="Arial"/>
                <a:cs typeface="Arial"/>
              </a:rPr>
              <a:t>purpose</a:t>
            </a:r>
            <a:r>
              <a:rPr lang="en-US" sz="2800" dirty="0">
                <a:solidFill>
                  <a:schemeClr val="dk1"/>
                </a:solidFill>
                <a:latin typeface="Arial"/>
                <a:cs typeface="Arial"/>
              </a:rPr>
              <a:t> </a:t>
            </a:r>
            <a:r>
              <a:rPr lang="en-US" sz="2800" b="1">
                <a:solidFill>
                  <a:schemeClr val="dk1"/>
                </a:solidFill>
              </a:rPr>
              <a:t>of your role</a:t>
            </a:r>
            <a:r>
              <a:rPr lang="en-US" sz="2800">
                <a:solidFill>
                  <a:schemeClr val="dk1"/>
                </a:solidFill>
                <a:latin typeface="Arial"/>
                <a:cs typeface="Arial"/>
              </a:rPr>
              <a:t> in the institution is clear</a:t>
            </a:r>
            <a:r>
              <a:rPr lang="en-US" sz="2800">
                <a:solidFill>
                  <a:schemeClr val="dk1"/>
                </a:solidFill>
              </a:rPr>
              <a:t>. </a:t>
            </a:r>
            <a:r>
              <a:rPr lang="en-US" sz="2800">
                <a:solidFill>
                  <a:schemeClr val="dk1"/>
                </a:solidFill>
                <a:latin typeface="Arial"/>
                <a:cs typeface="Arial"/>
              </a:rPr>
              <a:t>This clear and well-articulated </a:t>
            </a:r>
            <a:r>
              <a:rPr lang="en-US" sz="2800">
                <a:solidFill>
                  <a:schemeClr val="dk1"/>
                </a:solidFill>
              </a:rPr>
              <a:t>v</a:t>
            </a:r>
            <a:r>
              <a:rPr lang="en-US" sz="2800">
                <a:solidFill>
                  <a:schemeClr val="dk1"/>
                </a:solidFill>
                <a:latin typeface="Arial"/>
                <a:cs typeface="Arial"/>
              </a:rPr>
              <a:t>ision helps everyone focus and streamline their efforts on doing what it takes to achieve </a:t>
            </a:r>
            <a:r>
              <a:rPr lang="en-US" sz="2800" b="1">
                <a:solidFill>
                  <a:schemeClr val="dk1"/>
                </a:solidFill>
              </a:rPr>
              <a:t>departmental</a:t>
            </a:r>
            <a:r>
              <a:rPr lang="en-US" sz="2800">
                <a:solidFill>
                  <a:schemeClr val="dk1"/>
                </a:solidFill>
                <a:latin typeface="Arial"/>
                <a:cs typeface="Arial"/>
              </a:rPr>
              <a:t> goals.</a:t>
            </a:r>
            <a:endParaRPr lang="en-US" sz="2800" dirty="0">
              <a:solidFill>
                <a:schemeClr val="dk1"/>
              </a:solidFill>
              <a:latin typeface="Arial"/>
              <a:cs typeface="Arial"/>
            </a:endParaRPr>
          </a:p>
          <a:p>
            <a:pPr marL="457200">
              <a:lnSpc>
                <a:spcPct val="90000"/>
              </a:lnSpc>
              <a:spcBef>
                <a:spcPts val="1000"/>
              </a:spcBef>
            </a:pPr>
            <a:endParaRPr lang="en-US" sz="2800" dirty="0">
              <a:latin typeface="Arial"/>
              <a:cs typeface="Arial"/>
            </a:endParaRPr>
          </a:p>
          <a:p>
            <a:pPr marL="482600" indent="-342900">
              <a:lnSpc>
                <a:spcPct val="90000"/>
              </a:lnSpc>
              <a:spcBef>
                <a:spcPts val="1000"/>
              </a:spcBef>
              <a:buFont typeface="Arial,Sans-Serif"/>
              <a:buChar char="•"/>
            </a:pPr>
            <a:r>
              <a:rPr lang="en-US" sz="2800" dirty="0">
                <a:solidFill>
                  <a:schemeClr val="dk1"/>
                </a:solidFill>
              </a:rPr>
              <a:t>The v</a:t>
            </a:r>
            <a:r>
              <a:rPr lang="en-US" sz="2800" dirty="0">
                <a:solidFill>
                  <a:schemeClr val="dk1"/>
                </a:solidFill>
                <a:latin typeface="Arial"/>
                <a:cs typeface="Arial"/>
              </a:rPr>
              <a:t>ision must be something that people are innately drawn to, passionately yearn for and are willing to make the sacrifices </a:t>
            </a:r>
            <a:r>
              <a:rPr lang="en-US" sz="2800" dirty="0">
                <a:solidFill>
                  <a:schemeClr val="dk1"/>
                </a:solidFill>
              </a:rPr>
              <a:t>for</a:t>
            </a:r>
            <a:r>
              <a:rPr lang="en-US" sz="2800" dirty="0">
                <a:solidFill>
                  <a:schemeClr val="dk1"/>
                </a:solidFill>
                <a:latin typeface="Arial"/>
                <a:cs typeface="Arial"/>
              </a:rPr>
              <a:t>. People should be so caught up in and excited about the vision that it passionately motivates them on a daily basis and maintains their commitment. </a:t>
            </a:r>
          </a:p>
          <a:p>
            <a:pPr algn="l"/>
            <a:endParaRPr lang="en-US"/>
          </a:p>
        </p:txBody>
      </p:sp>
    </p:spTree>
    <p:extLst>
      <p:ext uri="{BB962C8B-B14F-4D97-AF65-F5344CB8AC3E}">
        <p14:creationId xmlns:p14="http://schemas.microsoft.com/office/powerpoint/2010/main" val="4281921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0</TotalTime>
  <Words>1419</Words>
  <Application>Microsoft Office PowerPoint</Application>
  <PresentationFormat>Widescreen</PresentationFormat>
  <Paragraphs>130</Paragraphs>
  <Slides>21</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Book Antiqua</vt:lpstr>
      <vt:lpstr>ADLaM Display</vt:lpstr>
      <vt:lpstr>Lora</vt:lpstr>
      <vt:lpstr>Arial</vt:lpstr>
      <vt:lpstr>Arial Black</vt:lpstr>
      <vt:lpstr>EB Garamond</vt:lpstr>
      <vt:lpstr>EB Garamond SemiBold</vt:lpstr>
      <vt:lpstr>Century Gothic</vt:lpstr>
      <vt:lpstr>Wingdings 3</vt:lpstr>
      <vt:lpstr>EB Garamond SemiBold,Sans-Serif</vt:lpstr>
      <vt:lpstr>Calibri</vt:lpstr>
      <vt:lpstr>Arial,Sans-Serif</vt:lpstr>
      <vt:lpstr>Wisp</vt:lpstr>
      <vt:lpstr> Building a Championship Culture  Facilitators: Dr. M. Aloysius Simpson  (Director of ODL)  Shawn Celio (Vice President of HR)</vt:lpstr>
      <vt:lpstr>PowerPoint Presentation</vt:lpstr>
      <vt:lpstr>PowerPoint Presentation</vt:lpstr>
      <vt:lpstr>PowerPoint Presentation</vt:lpstr>
      <vt:lpstr>What does it take to build a Culture of Commitment, Accountability, and Ownership at our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Championship Culture</dc:title>
  <dc:creator>Neena Narayanan</dc:creator>
  <cp:lastModifiedBy>Simpson, Mark</cp:lastModifiedBy>
  <cp:revision>81</cp:revision>
  <dcterms:created xsi:type="dcterms:W3CDTF">2022-03-15T00:20:24Z</dcterms:created>
  <dcterms:modified xsi:type="dcterms:W3CDTF">2026-05-01T12:41:46Z</dcterms:modified>
</cp:coreProperties>
</file>